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 id="2147483700" r:id="rId2"/>
  </p:sldMasterIdLst>
  <p:notesMasterIdLst>
    <p:notesMasterId r:id="rId22"/>
  </p:notesMasterIdLst>
  <p:sldIdLst>
    <p:sldId id="256" r:id="rId3"/>
    <p:sldId id="260" r:id="rId4"/>
    <p:sldId id="268" r:id="rId5"/>
    <p:sldId id="257" r:id="rId6"/>
    <p:sldId id="286" r:id="rId7"/>
    <p:sldId id="287" r:id="rId8"/>
    <p:sldId id="269" r:id="rId9"/>
    <p:sldId id="262" r:id="rId10"/>
    <p:sldId id="273" r:id="rId11"/>
    <p:sldId id="279" r:id="rId12"/>
    <p:sldId id="271" r:id="rId13"/>
    <p:sldId id="290" r:id="rId14"/>
    <p:sldId id="278" r:id="rId15"/>
    <p:sldId id="288" r:id="rId16"/>
    <p:sldId id="289" r:id="rId17"/>
    <p:sldId id="284" r:id="rId18"/>
    <p:sldId id="285" r:id="rId19"/>
    <p:sldId id="291"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67"/>
    <p:restoredTop sz="91859"/>
  </p:normalViewPr>
  <p:slideViewPr>
    <p:cSldViewPr snapToGrid="0">
      <p:cViewPr>
        <p:scale>
          <a:sx n="120" d="100"/>
          <a:sy n="120" d="100"/>
        </p:scale>
        <p:origin x="116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accent6">
                    <a:lumMod val="20000"/>
                    <a:lumOff val="80000"/>
                  </a:schemeClr>
                </a:solidFill>
                <a:latin typeface="+mn-lt"/>
                <a:ea typeface="+mn-ea"/>
                <a:cs typeface="+mn-cs"/>
              </a:defRPr>
            </a:pPr>
            <a:r>
              <a:rPr lang="en-GB" dirty="0">
                <a:solidFill>
                  <a:schemeClr val="accent6">
                    <a:lumMod val="20000"/>
                    <a:lumOff val="80000"/>
                  </a:schemeClr>
                </a:solidFill>
              </a:rPr>
              <a:t>New Dataset Distribution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accent6">
                  <a:lumMod val="20000"/>
                  <a:lumOff val="80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6"/>
            </a:solidFill>
            <a:ln>
              <a:noFill/>
            </a:ln>
            <a:effectLst>
              <a:outerShdw blurRad="57150" dist="19050" dir="5400000" algn="ctr" rotWithShape="0">
                <a:srgbClr val="000000">
                  <a:alpha val="63000"/>
                </a:srgbClr>
              </a:outerShdw>
            </a:effectLst>
            <a:scene3d>
              <a:camera prst="orthographicFront">
                <a:rot lat="0" lon="0" rev="0"/>
              </a:camera>
              <a:lightRig rig="twoPt" dir="tl"/>
            </a:scene3d>
            <a:sp3d/>
          </c:spPr>
          <c:invertIfNegative val="0"/>
          <c:dLbls>
            <c:dLbl>
              <c:idx val="0"/>
              <c:layout>
                <c:manualLayout>
                  <c:x val="6.4794816414686825E-3"/>
                  <c:y val="-4.44444444444444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44A-FC4D-894E-B9CAE102A6A3}"/>
                </c:ext>
              </c:extLst>
            </c:dLbl>
            <c:dLbl>
              <c:idx val="1"/>
              <c:layout>
                <c:manualLayout>
                  <c:x val="1.2958963282937365E-2"/>
                  <c:y val="-2.7350427350427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44A-FC4D-894E-B9CAE102A6A3}"/>
                </c:ext>
              </c:extLst>
            </c:dLbl>
            <c:dLbl>
              <c:idx val="2"/>
              <c:layout>
                <c:manualLayout>
                  <c:x val="8.6393088552915772E-3"/>
                  <c:y val="-3.07692307692307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44A-FC4D-894E-B9CAE102A6A3}"/>
                </c:ext>
              </c:extLst>
            </c:dLbl>
            <c:dLbl>
              <c:idx val="3"/>
              <c:layout>
                <c:manualLayout>
                  <c:x val="4.3196544276457886E-3"/>
                  <c:y val="-2.39316239316239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44A-FC4D-894E-B9CAE102A6A3}"/>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FFFF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Sheet3!$A$2:$A$5</c:f>
              <c:strCache>
                <c:ptCount val="4"/>
                <c:pt idx="0">
                  <c:v>car</c:v>
                </c:pt>
                <c:pt idx="1">
                  <c:v>pedestrian</c:v>
                </c:pt>
                <c:pt idx="2">
                  <c:v>bike</c:v>
                </c:pt>
                <c:pt idx="3">
                  <c:v>Total</c:v>
                </c:pt>
              </c:strCache>
            </c:strRef>
          </c:cat>
          <c:val>
            <c:numRef>
              <c:f>Sheet3!$B$2:$B$5</c:f>
              <c:numCache>
                <c:formatCode>General</c:formatCode>
                <c:ptCount val="4"/>
                <c:pt idx="0">
                  <c:v>1119</c:v>
                </c:pt>
                <c:pt idx="1">
                  <c:v>1419</c:v>
                </c:pt>
                <c:pt idx="2">
                  <c:v>1113</c:v>
                </c:pt>
                <c:pt idx="3">
                  <c:v>3651</c:v>
                </c:pt>
              </c:numCache>
            </c:numRef>
          </c:val>
          <c:extLst>
            <c:ext xmlns:c16="http://schemas.microsoft.com/office/drawing/2014/chart" uri="{C3380CC4-5D6E-409C-BE32-E72D297353CC}">
              <c16:uniqueId val="{00000004-E44A-FC4D-894E-B9CAE102A6A3}"/>
            </c:ext>
          </c:extLst>
        </c:ser>
        <c:dLbls>
          <c:showLegendKey val="0"/>
          <c:showVal val="1"/>
          <c:showCatName val="0"/>
          <c:showSerName val="0"/>
          <c:showPercent val="0"/>
          <c:showBubbleSize val="0"/>
        </c:dLbls>
        <c:gapWidth val="150"/>
        <c:shape val="box"/>
        <c:axId val="1324375296"/>
        <c:axId val="1324377008"/>
        <c:axId val="0"/>
      </c:bar3DChart>
      <c:catAx>
        <c:axId val="132437529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4377008"/>
        <c:crosses val="autoZero"/>
        <c:auto val="1"/>
        <c:lblAlgn val="ctr"/>
        <c:lblOffset val="100"/>
        <c:noMultiLvlLbl val="0"/>
      </c:catAx>
      <c:valAx>
        <c:axId val="1324377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4375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accent6">
                    <a:lumMod val="20000"/>
                    <a:lumOff val="80000"/>
                  </a:schemeClr>
                </a:solidFill>
                <a:latin typeface="+mn-lt"/>
                <a:ea typeface="+mn-ea"/>
                <a:cs typeface="+mn-cs"/>
              </a:defRPr>
            </a:pPr>
            <a:r>
              <a:rPr lang="en-GB" b="1" dirty="0">
                <a:solidFill>
                  <a:schemeClr val="accent6">
                    <a:lumMod val="20000"/>
                    <a:lumOff val="80000"/>
                  </a:schemeClr>
                </a:solidFill>
              </a:rPr>
              <a:t>Initial Imbalanced</a:t>
            </a:r>
            <a:r>
              <a:rPr lang="en-GB" b="1" baseline="0" dirty="0">
                <a:solidFill>
                  <a:schemeClr val="accent6">
                    <a:lumMod val="20000"/>
                    <a:lumOff val="80000"/>
                  </a:schemeClr>
                </a:solidFill>
              </a:rPr>
              <a:t> Dataset  Distribution</a:t>
            </a:r>
            <a:endParaRPr lang="en-GB" b="1" dirty="0">
              <a:solidFill>
                <a:schemeClr val="accent6">
                  <a:lumMod val="20000"/>
                  <a:lumOff val="80000"/>
                </a:schemeClr>
              </a:solidFill>
            </a:endParaRPr>
          </a:p>
        </c:rich>
      </c:tx>
      <c:layout>
        <c:manualLayout>
          <c:xMode val="edge"/>
          <c:yMode val="edge"/>
          <c:x val="0.31140531453176201"/>
          <c:y val="2.68006700167504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accent6">
                  <a:lumMod val="20000"/>
                  <a:lumOff val="80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rgbClr val="74AAA2"/>
            </a:solidFill>
            <a:ln>
              <a:noFill/>
            </a:ln>
            <a:effectLst/>
            <a:sp3d/>
          </c:spPr>
          <c:invertIfNegative val="0"/>
          <c:dLbls>
            <c:dLbl>
              <c:idx val="0"/>
              <c:layout>
                <c:manualLayout>
                  <c:x val="4.3572984749455342E-3"/>
                  <c:y val="-3.35008375209380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C9A-3C47-9699-76832C7B6E33}"/>
                </c:ext>
              </c:extLst>
            </c:dLbl>
            <c:dLbl>
              <c:idx val="1"/>
              <c:layout>
                <c:manualLayout>
                  <c:x val="1.3071895424836602E-2"/>
                  <c:y val="-2.01005025125629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9A-3C47-9699-76832C7B6E33}"/>
                </c:ext>
              </c:extLst>
            </c:dLbl>
            <c:dLbl>
              <c:idx val="2"/>
              <c:layout>
                <c:manualLayout>
                  <c:x val="1.9607843137254822E-2"/>
                  <c:y val="-1.675041876046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C9A-3C47-9699-76832C7B6E33}"/>
                </c:ext>
              </c:extLst>
            </c:dLbl>
            <c:dLbl>
              <c:idx val="3"/>
              <c:layout>
                <c:manualLayout>
                  <c:x val="1.5250544662309368E-2"/>
                  <c:y val="-2.34505862646566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9A-3C47-9699-76832C7B6E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Sheet4!$A$1:$A$4</c:f>
              <c:strCache>
                <c:ptCount val="4"/>
                <c:pt idx="0">
                  <c:v>car</c:v>
                </c:pt>
                <c:pt idx="1">
                  <c:v>pedestrian</c:v>
                </c:pt>
                <c:pt idx="2">
                  <c:v>bike</c:v>
                </c:pt>
                <c:pt idx="3">
                  <c:v>Total</c:v>
                </c:pt>
              </c:strCache>
            </c:strRef>
          </c:cat>
          <c:val>
            <c:numRef>
              <c:f>Sheet4!$B$1:$B$4</c:f>
              <c:numCache>
                <c:formatCode>General</c:formatCode>
                <c:ptCount val="4"/>
                <c:pt idx="0">
                  <c:v>1119</c:v>
                </c:pt>
                <c:pt idx="1">
                  <c:v>710</c:v>
                </c:pt>
                <c:pt idx="2">
                  <c:v>557</c:v>
                </c:pt>
                <c:pt idx="3">
                  <c:v>2386</c:v>
                </c:pt>
              </c:numCache>
            </c:numRef>
          </c:val>
          <c:extLst>
            <c:ext xmlns:c16="http://schemas.microsoft.com/office/drawing/2014/chart" uri="{C3380CC4-5D6E-409C-BE32-E72D297353CC}">
              <c16:uniqueId val="{00000004-4C9A-3C47-9699-76832C7B6E33}"/>
            </c:ext>
          </c:extLst>
        </c:ser>
        <c:dLbls>
          <c:showLegendKey val="0"/>
          <c:showVal val="1"/>
          <c:showCatName val="0"/>
          <c:showSerName val="0"/>
          <c:showPercent val="0"/>
          <c:showBubbleSize val="0"/>
        </c:dLbls>
        <c:gapWidth val="150"/>
        <c:shape val="box"/>
        <c:axId val="1457263296"/>
        <c:axId val="838676783"/>
        <c:axId val="0"/>
      </c:bar3DChart>
      <c:catAx>
        <c:axId val="14572632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6">
                    <a:lumMod val="20000"/>
                    <a:lumOff val="80000"/>
                  </a:schemeClr>
                </a:solidFill>
                <a:latin typeface="+mn-lt"/>
                <a:ea typeface="+mn-ea"/>
                <a:cs typeface="+mn-cs"/>
              </a:defRPr>
            </a:pPr>
            <a:endParaRPr lang="en-US"/>
          </a:p>
        </c:txPr>
        <c:crossAx val="838676783"/>
        <c:crosses val="autoZero"/>
        <c:auto val="1"/>
        <c:lblAlgn val="ctr"/>
        <c:lblOffset val="100"/>
        <c:noMultiLvlLbl val="0"/>
      </c:catAx>
      <c:valAx>
        <c:axId val="838676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6">
                    <a:lumMod val="20000"/>
                    <a:lumOff val="80000"/>
                  </a:schemeClr>
                </a:solidFill>
                <a:latin typeface="+mn-lt"/>
                <a:ea typeface="+mn-ea"/>
                <a:cs typeface="+mn-cs"/>
              </a:defRPr>
            </a:pPr>
            <a:endParaRPr lang="en-US"/>
          </a:p>
        </c:txPr>
        <c:crossAx val="1457263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1F200-D318-0E42-942F-402701451BCD}" type="datetimeFigureOut">
              <a:rPr lang="en-US" smtClean="0"/>
              <a:t>5/4/24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7A72C-F22F-264D-A79A-E02AD36042EB}" type="slidenum">
              <a:rPr lang="en-US" smtClean="0"/>
              <a:t>‹#›</a:t>
            </a:fld>
            <a:endParaRPr lang="en-US"/>
          </a:p>
        </p:txBody>
      </p:sp>
    </p:spTree>
    <p:extLst>
      <p:ext uri="{BB962C8B-B14F-4D97-AF65-F5344CB8AC3E}">
        <p14:creationId xmlns:p14="http://schemas.microsoft.com/office/powerpoint/2010/main" val="169490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249C0-7D04-4446-B924-F737189171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875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Augmentation configuration for training on minority classes</a:t>
            </a:r>
          </a:p>
          <a:p>
            <a:r>
              <a:rPr lang="en-US" sz="1200" dirty="0"/>
              <a:t>augmentation = </a:t>
            </a:r>
            <a:r>
              <a:rPr lang="en-US" sz="1200" dirty="0" err="1"/>
              <a:t>ImageDataGenerator</a:t>
            </a:r>
            <a:r>
              <a:rPr lang="en-US" sz="1200" dirty="0"/>
              <a:t>(</a:t>
            </a:r>
          </a:p>
          <a:p>
            <a:r>
              <a:rPr lang="en-US" sz="1200" dirty="0"/>
              <a:t>    </a:t>
            </a:r>
            <a:r>
              <a:rPr lang="en-US" sz="1200" dirty="0" err="1"/>
              <a:t>rotation_range</a:t>
            </a:r>
            <a:r>
              <a:rPr lang="en-US" sz="1200" dirty="0"/>
              <a:t>=20,</a:t>
            </a:r>
          </a:p>
          <a:p>
            <a:r>
              <a:rPr lang="en-US" sz="1200" dirty="0"/>
              <a:t>    </a:t>
            </a:r>
            <a:r>
              <a:rPr lang="en-US" sz="1200" dirty="0" err="1"/>
              <a:t>zoom_range</a:t>
            </a:r>
            <a:r>
              <a:rPr lang="en-US" sz="1200" dirty="0"/>
              <a:t>=0.15,</a:t>
            </a:r>
          </a:p>
          <a:p>
            <a:r>
              <a:rPr lang="en-US" sz="1200" dirty="0"/>
              <a:t>    </a:t>
            </a:r>
            <a:r>
              <a:rPr lang="en-US" sz="1200" dirty="0" err="1"/>
              <a:t>width_shift_range</a:t>
            </a:r>
            <a:r>
              <a:rPr lang="en-US" sz="1200" dirty="0"/>
              <a:t>=0.2,</a:t>
            </a:r>
          </a:p>
          <a:p>
            <a:r>
              <a:rPr lang="en-US" sz="1200" dirty="0"/>
              <a:t>    </a:t>
            </a:r>
            <a:r>
              <a:rPr lang="en-US" sz="1200" dirty="0" err="1"/>
              <a:t>height_shift_range</a:t>
            </a:r>
            <a:r>
              <a:rPr lang="en-US" sz="1200" dirty="0"/>
              <a:t>=0.2,</a:t>
            </a:r>
          </a:p>
          <a:p>
            <a:r>
              <a:rPr lang="en-US" sz="1200" dirty="0"/>
              <a:t>    </a:t>
            </a:r>
            <a:r>
              <a:rPr lang="en-US" sz="1200" dirty="0" err="1"/>
              <a:t>shear_range</a:t>
            </a:r>
            <a:r>
              <a:rPr lang="en-US" sz="1200" dirty="0"/>
              <a:t>=0.15,</a:t>
            </a:r>
          </a:p>
          <a:p>
            <a:r>
              <a:rPr lang="en-US" sz="1200" dirty="0"/>
              <a:t>    </a:t>
            </a:r>
            <a:r>
              <a:rPr lang="en-US" sz="1200" dirty="0" err="1"/>
              <a:t>horizontal_flip</a:t>
            </a:r>
            <a:r>
              <a:rPr lang="en-US" sz="1200" dirty="0"/>
              <a:t>=True,</a:t>
            </a:r>
          </a:p>
          <a:p>
            <a:r>
              <a:rPr lang="en-US" sz="1200" dirty="0"/>
              <a:t>    </a:t>
            </a:r>
            <a:r>
              <a:rPr lang="en-US" sz="1200" dirty="0" err="1"/>
              <a:t>fill_mode</a:t>
            </a:r>
            <a:r>
              <a:rPr lang="en-US" sz="1200" dirty="0"/>
              <a:t>="nearest"</a:t>
            </a:r>
          </a:p>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4</a:t>
            </a:fld>
            <a:endParaRPr lang="en-US"/>
          </a:p>
        </p:txBody>
      </p:sp>
    </p:spTree>
    <p:extLst>
      <p:ext uri="{BB962C8B-B14F-4D97-AF65-F5344CB8AC3E}">
        <p14:creationId xmlns:p14="http://schemas.microsoft.com/office/powerpoint/2010/main" val="1891585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6</a:t>
            </a:fld>
            <a:endParaRPr lang="en-US"/>
          </a:p>
        </p:txBody>
      </p:sp>
    </p:spTree>
    <p:extLst>
      <p:ext uri="{BB962C8B-B14F-4D97-AF65-F5344CB8AC3E}">
        <p14:creationId xmlns:p14="http://schemas.microsoft.com/office/powerpoint/2010/main" val="393984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err="1">
                <a:solidFill>
                  <a:srgbClr val="0D0D0D"/>
                </a:solidFill>
                <a:effectLst/>
                <a:highlight>
                  <a:srgbClr val="FFFFFF"/>
                </a:highlight>
                <a:latin typeface="Söhne"/>
              </a:rPr>
              <a:t>SIf</a:t>
            </a:r>
            <a:r>
              <a:rPr lang="en-GB" b="0" i="0" u="none" strike="noStrike" dirty="0">
                <a:solidFill>
                  <a:srgbClr val="0D0D0D"/>
                </a:solidFill>
                <a:effectLst/>
                <a:highlight>
                  <a:srgbClr val="FFFFFF"/>
                </a:highlight>
                <a:latin typeface="Söhne"/>
              </a:rPr>
              <a:t> your model is overfitting (training loss is much lower than validation loss), increase regularization. You can do this by increasing the dropout rate or adding L1 or L2 regularization to the dense layers.</a:t>
            </a:r>
          </a:p>
          <a:p>
            <a:r>
              <a:rPr lang="en-GB" b="0" i="0" u="none" strike="noStrike" dirty="0">
                <a:solidFill>
                  <a:srgbClr val="383838"/>
                </a:solidFill>
                <a:effectLst/>
                <a:highlight>
                  <a:srgbClr val="FFFFFF"/>
                </a:highlight>
                <a:latin typeface="Inter"/>
              </a:rPr>
              <a:t>A dropout network may take 2-3 times longer to train than a normal network. Finding a </a:t>
            </a:r>
            <a:r>
              <a:rPr lang="en-GB" b="0" i="0" u="none" strike="noStrike" dirty="0" err="1">
                <a:solidFill>
                  <a:srgbClr val="383838"/>
                </a:solidFill>
                <a:effectLst/>
                <a:highlight>
                  <a:srgbClr val="FFFFFF"/>
                </a:highlight>
                <a:latin typeface="Inter"/>
              </a:rPr>
              <a:t>regularizer</a:t>
            </a:r>
            <a:r>
              <a:rPr lang="en-GB" b="0" i="0" u="none" strike="noStrike" dirty="0">
                <a:solidFill>
                  <a:srgbClr val="383838"/>
                </a:solidFill>
                <a:effectLst/>
                <a:highlight>
                  <a:srgbClr val="FFFFFF"/>
                </a:highlight>
                <a:latin typeface="Inter"/>
              </a:rPr>
              <a:t> virtually comparable to a dropout layer is one method to reap the benefits of dropout without slowing down training. </a:t>
            </a:r>
          </a:p>
          <a:p>
            <a:pPr algn="l"/>
            <a:r>
              <a:rPr lang="en-GB" b="0" i="0" u="none" strike="noStrike" dirty="0">
                <a:solidFill>
                  <a:srgbClr val="383838"/>
                </a:solidFill>
                <a:effectLst/>
                <a:latin typeface="Inter"/>
              </a:rPr>
              <a:t>Speed Up the Training</a:t>
            </a:r>
          </a:p>
          <a:p>
            <a:pPr algn="l"/>
            <a:r>
              <a:rPr lang="en-GB" b="0" i="0" u="none" strike="noStrike" dirty="0">
                <a:solidFill>
                  <a:srgbClr val="383838"/>
                </a:solidFill>
                <a:effectLst/>
                <a:latin typeface="Inter"/>
              </a:rPr>
              <a:t>By Normalizing the hidden layer activation the Batch normalization speeds up the training process.</a:t>
            </a:r>
          </a:p>
          <a:p>
            <a:pPr algn="l"/>
            <a:r>
              <a:rPr lang="en-GB" b="0" i="0" u="none" strike="noStrike" dirty="0">
                <a:solidFill>
                  <a:srgbClr val="383838"/>
                </a:solidFill>
                <a:effectLst/>
                <a:latin typeface="Inter"/>
              </a:rPr>
              <a:t>Handles internal covariate shift</a:t>
            </a:r>
          </a:p>
          <a:p>
            <a:pPr algn="l"/>
            <a:r>
              <a:rPr lang="en-GB" b="0" i="0" u="none" strike="noStrike" dirty="0">
                <a:solidFill>
                  <a:srgbClr val="383838"/>
                </a:solidFill>
                <a:effectLst/>
                <a:latin typeface="Inter"/>
              </a:rPr>
              <a:t>It solves the problem of internal covariate shift. Through this, we ensure that the input for every layer is distributed around the same mean and standard deviation. If you are unaware of what is an internal covariate shift, look at the following example.</a:t>
            </a:r>
          </a:p>
          <a:p>
            <a:pPr algn="l"/>
            <a:r>
              <a:rPr lang="en-GB" b="0" i="0" u="none" strike="noStrike" dirty="0">
                <a:solidFill>
                  <a:srgbClr val="383838"/>
                </a:solidFill>
                <a:effectLst/>
                <a:latin typeface="Inter"/>
              </a:rPr>
              <a:t>Internal covariate shift</a:t>
            </a:r>
          </a:p>
          <a:p>
            <a:pPr algn="l"/>
            <a:r>
              <a:rPr lang="en-GB" b="0" i="0" u="none" strike="noStrike" dirty="0">
                <a:solidFill>
                  <a:srgbClr val="383838"/>
                </a:solidFill>
                <a:effectLst/>
                <a:latin typeface="Inter"/>
              </a:rPr>
              <a:t>Suppose we are training an image classification model, that classifies the images into Dog or Not Dog. Let’s say we have the images of white dogs only, these images will have certain distribution as well. Using these images model will update its parameters.</a:t>
            </a:r>
          </a:p>
          <a:p>
            <a:endParaRPr lang="en-GB" b="0" i="0" u="none" strike="noStrike" dirty="0">
              <a:solidFill>
                <a:srgbClr val="383838"/>
              </a:solidFill>
              <a:effectLst/>
              <a:highlight>
                <a:srgbClr val="FFFFFF"/>
              </a:highlight>
              <a:latin typeface="Inter"/>
            </a:endParaRPr>
          </a:p>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11</a:t>
            </a:fld>
            <a:endParaRPr lang="en-US"/>
          </a:p>
        </p:txBody>
      </p:sp>
    </p:spTree>
    <p:extLst>
      <p:ext uri="{BB962C8B-B14F-4D97-AF65-F5344CB8AC3E}">
        <p14:creationId xmlns:p14="http://schemas.microsoft.com/office/powerpoint/2010/main" val="601325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1" i="0" u="none" strike="noStrike" dirty="0">
                <a:solidFill>
                  <a:srgbClr val="273239"/>
                </a:solidFill>
                <a:effectLst/>
                <a:latin typeface="Nunito" panose="020F0502020204030204" pitchFamily="34" charset="0"/>
              </a:rPr>
              <a:t>Bias</a:t>
            </a:r>
            <a:r>
              <a:rPr lang="en-GB" b="0" i="0" u="none" strike="noStrike" dirty="0">
                <a:solidFill>
                  <a:srgbClr val="273239"/>
                </a:solidFill>
                <a:effectLst/>
                <a:latin typeface="Nunito" panose="020F0502020204030204" pitchFamily="34" charset="0"/>
              </a:rPr>
              <a:t> refers to the errors which occur when we try to fit a statistical model on real-world data which does not fit perfectly well on some mathematical model. If we use a way too simplistic a model to fit the data then we are more probably face the situation of </a:t>
            </a:r>
            <a:r>
              <a:rPr lang="en-GB" b="1" i="0" u="none" strike="noStrike" dirty="0">
                <a:solidFill>
                  <a:srgbClr val="273239"/>
                </a:solidFill>
                <a:effectLst/>
                <a:latin typeface="Nunito" panose="020F0502020204030204" pitchFamily="34" charset="0"/>
              </a:rPr>
              <a:t>High Bias</a:t>
            </a:r>
            <a:r>
              <a:rPr lang="en-GB" b="0" i="0" u="none" strike="noStrike" dirty="0">
                <a:solidFill>
                  <a:srgbClr val="273239"/>
                </a:solidFill>
                <a:effectLst/>
                <a:latin typeface="Nunito" panose="020F0502020204030204" pitchFamily="34" charset="0"/>
              </a:rPr>
              <a:t> which refers to the case when the model is unable to learn the patterns in the data at hand and hence performs poorly.</a:t>
            </a:r>
          </a:p>
          <a:p>
            <a:pPr algn="l" rtl="0" fontAlgn="base"/>
            <a:r>
              <a:rPr lang="en-GB" b="1" i="0" u="none" strike="noStrike" dirty="0">
                <a:solidFill>
                  <a:srgbClr val="273239"/>
                </a:solidFill>
                <a:effectLst/>
                <a:latin typeface="Nunito" pitchFamily="2" charset="77"/>
              </a:rPr>
              <a:t>Variance</a:t>
            </a:r>
            <a:r>
              <a:rPr lang="en-GB" b="0" i="0" u="none" strike="noStrike" dirty="0">
                <a:solidFill>
                  <a:srgbClr val="273239"/>
                </a:solidFill>
                <a:effectLst/>
                <a:latin typeface="Nunito" pitchFamily="2" charset="77"/>
              </a:rPr>
              <a:t> implies the error value that occurs when we try to make predictions by using data that is not previously seen by the model. There is a situation known as </a:t>
            </a:r>
            <a:r>
              <a:rPr lang="en-GB" b="1" i="0" u="none" strike="noStrike" dirty="0">
                <a:solidFill>
                  <a:srgbClr val="273239"/>
                </a:solidFill>
                <a:effectLst/>
                <a:latin typeface="Nunito" pitchFamily="2" charset="77"/>
              </a:rPr>
              <a:t>high variance</a:t>
            </a:r>
            <a:r>
              <a:rPr lang="en-GB" b="0" i="0" u="none" strike="noStrike" dirty="0">
                <a:solidFill>
                  <a:srgbClr val="273239"/>
                </a:solidFill>
                <a:effectLst/>
                <a:latin typeface="Nunito" pitchFamily="2" charset="77"/>
              </a:rPr>
              <a:t> that occurs when the model learns noise that is present in the data.</a:t>
            </a:r>
          </a:p>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13</a:t>
            </a:fld>
            <a:endParaRPr lang="en-US"/>
          </a:p>
        </p:txBody>
      </p:sp>
    </p:spTree>
    <p:extLst>
      <p:ext uri="{BB962C8B-B14F-4D97-AF65-F5344CB8AC3E}">
        <p14:creationId xmlns:p14="http://schemas.microsoft.com/office/powerpoint/2010/main" val="343412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14</a:t>
            </a:fld>
            <a:endParaRPr lang="en-US"/>
          </a:p>
        </p:txBody>
      </p:sp>
    </p:spTree>
    <p:extLst>
      <p:ext uri="{BB962C8B-B14F-4D97-AF65-F5344CB8AC3E}">
        <p14:creationId xmlns:p14="http://schemas.microsoft.com/office/powerpoint/2010/main" val="877752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15</a:t>
            </a:fld>
            <a:endParaRPr lang="en-US"/>
          </a:p>
        </p:txBody>
      </p:sp>
    </p:spTree>
    <p:extLst>
      <p:ext uri="{BB962C8B-B14F-4D97-AF65-F5344CB8AC3E}">
        <p14:creationId xmlns:p14="http://schemas.microsoft.com/office/powerpoint/2010/main" val="337694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16</a:t>
            </a:fld>
            <a:endParaRPr lang="en-US"/>
          </a:p>
        </p:txBody>
      </p:sp>
    </p:spTree>
    <p:extLst>
      <p:ext uri="{BB962C8B-B14F-4D97-AF65-F5344CB8AC3E}">
        <p14:creationId xmlns:p14="http://schemas.microsoft.com/office/powerpoint/2010/main" val="1426736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7A72C-F22F-264D-A79A-E02AD36042EB}" type="slidenum">
              <a:rPr lang="en-US" smtClean="0"/>
              <a:t>17</a:t>
            </a:fld>
            <a:endParaRPr lang="en-US"/>
          </a:p>
        </p:txBody>
      </p:sp>
    </p:spTree>
    <p:extLst>
      <p:ext uri="{BB962C8B-B14F-4D97-AF65-F5344CB8AC3E}">
        <p14:creationId xmlns:p14="http://schemas.microsoft.com/office/powerpoint/2010/main" val="310696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22831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01559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2209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3305-E8E8-1386-234B-5A397A06DCB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E2FD71-00CD-1809-5BED-60E8D5C4B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ACDFD3-84FD-2877-EAD5-0800C0AFE0CE}"/>
              </a:ext>
            </a:extLst>
          </p:cNvPr>
          <p:cNvSpPr>
            <a:spLocks noGrp="1"/>
          </p:cNvSpPr>
          <p:nvPr>
            <p:ph type="dt" sz="half" idx="10"/>
          </p:nvPr>
        </p:nvSpPr>
        <p:spPr/>
        <p:txBody>
          <a:bodyPr/>
          <a:lstStyle/>
          <a:p>
            <a:fld id="{18F8D9C5-FFE3-514B-A15B-FB32D45E634E}" type="datetime1">
              <a:rPr lang="en-GB" smtClean="0"/>
              <a:t>04/05/2024</a:t>
            </a:fld>
            <a:endParaRPr lang="en-US"/>
          </a:p>
        </p:txBody>
      </p:sp>
      <p:sp>
        <p:nvSpPr>
          <p:cNvPr id="5" name="Footer Placeholder 4">
            <a:extLst>
              <a:ext uri="{FF2B5EF4-FFF2-40B4-BE49-F238E27FC236}">
                <a16:creationId xmlns:a16="http://schemas.microsoft.com/office/drawing/2014/main" id="{C0A12BDE-7AA4-CC7D-26C4-4B5B1E7E8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2EC24-09BB-12FF-DAC7-C6891030B753}"/>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29839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D8A6-3868-052C-27C9-3DC9B54662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6EE012-84C3-1448-09C8-970D2CA6AB7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ACD908-2BE2-A9E0-D805-79670EF6FF28}"/>
              </a:ext>
            </a:extLst>
          </p:cNvPr>
          <p:cNvSpPr>
            <a:spLocks noGrp="1"/>
          </p:cNvSpPr>
          <p:nvPr>
            <p:ph type="dt" sz="half" idx="10"/>
          </p:nvPr>
        </p:nvSpPr>
        <p:spPr/>
        <p:txBody>
          <a:bodyPr/>
          <a:lstStyle/>
          <a:p>
            <a:fld id="{4F26D59E-0961-7940-9C5F-777C38CDB8A3}" type="datetime1">
              <a:rPr lang="en-GB" smtClean="0"/>
              <a:t>04/05/2024</a:t>
            </a:fld>
            <a:endParaRPr lang="en-US"/>
          </a:p>
        </p:txBody>
      </p:sp>
      <p:sp>
        <p:nvSpPr>
          <p:cNvPr id="5" name="Footer Placeholder 4">
            <a:extLst>
              <a:ext uri="{FF2B5EF4-FFF2-40B4-BE49-F238E27FC236}">
                <a16:creationId xmlns:a16="http://schemas.microsoft.com/office/drawing/2014/main" id="{B03959CF-EA49-9492-B46B-5D74B7D28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31961-78F5-E6E4-92A5-9E667623235F}"/>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239261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75BD-1DBC-6D10-27C9-F9EEE40CA6B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AA6708-FE6A-525B-2662-A179B23BC3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38915C-74A3-42CE-CB10-C4FED81493F7}"/>
              </a:ext>
            </a:extLst>
          </p:cNvPr>
          <p:cNvSpPr>
            <a:spLocks noGrp="1"/>
          </p:cNvSpPr>
          <p:nvPr>
            <p:ph type="dt" sz="half" idx="10"/>
          </p:nvPr>
        </p:nvSpPr>
        <p:spPr/>
        <p:txBody>
          <a:bodyPr/>
          <a:lstStyle/>
          <a:p>
            <a:fld id="{5609A6BA-B04E-4F41-AD99-09C32D1F03A2}" type="datetime1">
              <a:rPr lang="en-GB" smtClean="0"/>
              <a:t>04/05/2024</a:t>
            </a:fld>
            <a:endParaRPr lang="en-US"/>
          </a:p>
        </p:txBody>
      </p:sp>
      <p:sp>
        <p:nvSpPr>
          <p:cNvPr id="5" name="Footer Placeholder 4">
            <a:extLst>
              <a:ext uri="{FF2B5EF4-FFF2-40B4-BE49-F238E27FC236}">
                <a16:creationId xmlns:a16="http://schemas.microsoft.com/office/drawing/2014/main" id="{73F66448-5C31-4F98-7E64-751C370D9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EAC0C-556B-CC7E-493F-04B2FD142C76}"/>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76535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8691-C1DE-1888-F40F-A71184ACBE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E954E5-755D-C99C-83C9-84AD05D123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A744F1C-DF45-C865-3FC2-04496AE60A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0AEBD8-EEEF-AB3E-F8F8-09CD6018ACD8}"/>
              </a:ext>
            </a:extLst>
          </p:cNvPr>
          <p:cNvSpPr>
            <a:spLocks noGrp="1"/>
          </p:cNvSpPr>
          <p:nvPr>
            <p:ph type="dt" sz="half" idx="10"/>
          </p:nvPr>
        </p:nvSpPr>
        <p:spPr/>
        <p:txBody>
          <a:bodyPr/>
          <a:lstStyle/>
          <a:p>
            <a:fld id="{283FAE6A-0ACB-2546-9978-65373F7EFED4}" type="datetime1">
              <a:rPr lang="en-GB" smtClean="0"/>
              <a:t>04/05/2024</a:t>
            </a:fld>
            <a:endParaRPr lang="en-US"/>
          </a:p>
        </p:txBody>
      </p:sp>
      <p:sp>
        <p:nvSpPr>
          <p:cNvPr id="6" name="Footer Placeholder 5">
            <a:extLst>
              <a:ext uri="{FF2B5EF4-FFF2-40B4-BE49-F238E27FC236}">
                <a16:creationId xmlns:a16="http://schemas.microsoft.com/office/drawing/2014/main" id="{B8803772-630A-28A8-E0E5-58947CE33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BA1BA-E621-BC28-D32C-6C0DDAD6324D}"/>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82972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8E44-3997-7B95-FEA5-CA95A00923E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452D3D-CEF0-012A-B972-16010DA2D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5B39015-46D7-35BB-059D-22441907349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1DA053-3FFF-B16B-A3DC-975AF2B39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58E51-0ED4-399A-6739-3FC92DD197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AB57D81-1D0B-DB24-43C6-369D129BBBBE}"/>
              </a:ext>
            </a:extLst>
          </p:cNvPr>
          <p:cNvSpPr>
            <a:spLocks noGrp="1"/>
          </p:cNvSpPr>
          <p:nvPr>
            <p:ph type="dt" sz="half" idx="10"/>
          </p:nvPr>
        </p:nvSpPr>
        <p:spPr/>
        <p:txBody>
          <a:bodyPr/>
          <a:lstStyle/>
          <a:p>
            <a:fld id="{D1622C6C-9852-1B49-9A1F-A604D68E1445}" type="datetime1">
              <a:rPr lang="en-GB" smtClean="0"/>
              <a:t>04/05/2024</a:t>
            </a:fld>
            <a:endParaRPr lang="en-US"/>
          </a:p>
        </p:txBody>
      </p:sp>
      <p:sp>
        <p:nvSpPr>
          <p:cNvPr id="8" name="Footer Placeholder 7">
            <a:extLst>
              <a:ext uri="{FF2B5EF4-FFF2-40B4-BE49-F238E27FC236}">
                <a16:creationId xmlns:a16="http://schemas.microsoft.com/office/drawing/2014/main" id="{7F40CA3D-3BF1-F5FC-7D5E-D532B30BE3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E3A30B-3BE9-A0BF-6C17-92AC6E2A63FE}"/>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971085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2307-CF1B-ABF9-C865-8E626F3C3F5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28C8BE1-BC6A-D799-F676-851A274E0760}"/>
              </a:ext>
            </a:extLst>
          </p:cNvPr>
          <p:cNvSpPr>
            <a:spLocks noGrp="1"/>
          </p:cNvSpPr>
          <p:nvPr>
            <p:ph type="dt" sz="half" idx="10"/>
          </p:nvPr>
        </p:nvSpPr>
        <p:spPr/>
        <p:txBody>
          <a:bodyPr/>
          <a:lstStyle/>
          <a:p>
            <a:fld id="{21A6E7E3-9A67-644F-967E-653FEB1C22BB}" type="datetime1">
              <a:rPr lang="en-GB" smtClean="0"/>
              <a:t>04/05/2024</a:t>
            </a:fld>
            <a:endParaRPr lang="en-US"/>
          </a:p>
        </p:txBody>
      </p:sp>
      <p:sp>
        <p:nvSpPr>
          <p:cNvPr id="4" name="Footer Placeholder 3">
            <a:extLst>
              <a:ext uri="{FF2B5EF4-FFF2-40B4-BE49-F238E27FC236}">
                <a16:creationId xmlns:a16="http://schemas.microsoft.com/office/drawing/2014/main" id="{72BDE536-C743-C79D-A0BA-96AD2A6865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851604-F5B8-EE8E-D267-356BC575F094}"/>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1634515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A85EC-D11E-2038-9FCE-6BDF01D99805}"/>
              </a:ext>
            </a:extLst>
          </p:cNvPr>
          <p:cNvSpPr>
            <a:spLocks noGrp="1"/>
          </p:cNvSpPr>
          <p:nvPr>
            <p:ph type="dt" sz="half" idx="10"/>
          </p:nvPr>
        </p:nvSpPr>
        <p:spPr/>
        <p:txBody>
          <a:bodyPr/>
          <a:lstStyle/>
          <a:p>
            <a:fld id="{20C48B79-77B6-374A-835E-A730358AE111}" type="datetime1">
              <a:rPr lang="en-GB" smtClean="0"/>
              <a:t>04/05/2024</a:t>
            </a:fld>
            <a:endParaRPr lang="en-US"/>
          </a:p>
        </p:txBody>
      </p:sp>
      <p:sp>
        <p:nvSpPr>
          <p:cNvPr id="3" name="Footer Placeholder 2">
            <a:extLst>
              <a:ext uri="{FF2B5EF4-FFF2-40B4-BE49-F238E27FC236}">
                <a16:creationId xmlns:a16="http://schemas.microsoft.com/office/drawing/2014/main" id="{BE44321A-2E24-FC0F-4467-AD69087B41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C819D3-478E-CDF7-9B1B-5EAD9681C638}"/>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780769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6A23-4EEA-477A-D500-FA0C99CF3A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F66C7E-6F85-73B7-AB49-2AE9EC1CC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3142A1E-DA66-8F6C-7916-FAADA8894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1FA285-4D98-A8E9-55CB-AD6205263F2A}"/>
              </a:ext>
            </a:extLst>
          </p:cNvPr>
          <p:cNvSpPr>
            <a:spLocks noGrp="1"/>
          </p:cNvSpPr>
          <p:nvPr>
            <p:ph type="dt" sz="half" idx="10"/>
          </p:nvPr>
        </p:nvSpPr>
        <p:spPr/>
        <p:txBody>
          <a:bodyPr/>
          <a:lstStyle/>
          <a:p>
            <a:fld id="{897071BD-9C31-4444-AEFD-159D72526E47}" type="datetime1">
              <a:rPr lang="en-GB" smtClean="0"/>
              <a:t>04/05/2024</a:t>
            </a:fld>
            <a:endParaRPr lang="en-US"/>
          </a:p>
        </p:txBody>
      </p:sp>
      <p:sp>
        <p:nvSpPr>
          <p:cNvPr id="6" name="Footer Placeholder 5">
            <a:extLst>
              <a:ext uri="{FF2B5EF4-FFF2-40B4-BE49-F238E27FC236}">
                <a16:creationId xmlns:a16="http://schemas.microsoft.com/office/drawing/2014/main" id="{7029F10C-F5DB-7444-E282-C7A7D5342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C2299E-65A8-1C40-97EB-E2DF1167677B}"/>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266673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92103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F8E6-060D-8C24-85CC-78E72BA8E1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95EF86-E0F2-4352-D25E-D2A306FE8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89C708-BBF4-AF7C-AE8B-5636095FF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470E07-E180-D29A-33B9-AFC1966E876D}"/>
              </a:ext>
            </a:extLst>
          </p:cNvPr>
          <p:cNvSpPr>
            <a:spLocks noGrp="1"/>
          </p:cNvSpPr>
          <p:nvPr>
            <p:ph type="dt" sz="half" idx="10"/>
          </p:nvPr>
        </p:nvSpPr>
        <p:spPr/>
        <p:txBody>
          <a:bodyPr/>
          <a:lstStyle/>
          <a:p>
            <a:fld id="{A77DD8B0-1FCE-D64D-9D0D-58A7D1835F1B}" type="datetime1">
              <a:rPr lang="en-GB" smtClean="0"/>
              <a:t>04/05/2024</a:t>
            </a:fld>
            <a:endParaRPr lang="en-US"/>
          </a:p>
        </p:txBody>
      </p:sp>
      <p:sp>
        <p:nvSpPr>
          <p:cNvPr id="6" name="Footer Placeholder 5">
            <a:extLst>
              <a:ext uri="{FF2B5EF4-FFF2-40B4-BE49-F238E27FC236}">
                <a16:creationId xmlns:a16="http://schemas.microsoft.com/office/drawing/2014/main" id="{CB1A258E-C144-D8B1-06E7-1D2053892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D5761-98EE-ED28-B807-606A001E4305}"/>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949506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4B30-02FF-DD26-BB28-2EDF7FD94E2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B32139-DC23-C616-EF72-43CB2687BDD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12763F-7A47-885E-27C7-4EEF3C5E83A4}"/>
              </a:ext>
            </a:extLst>
          </p:cNvPr>
          <p:cNvSpPr>
            <a:spLocks noGrp="1"/>
          </p:cNvSpPr>
          <p:nvPr>
            <p:ph type="dt" sz="half" idx="10"/>
          </p:nvPr>
        </p:nvSpPr>
        <p:spPr/>
        <p:txBody>
          <a:bodyPr/>
          <a:lstStyle/>
          <a:p>
            <a:fld id="{78192572-A42C-1644-BD04-71F86A34EDB5}" type="datetime1">
              <a:rPr lang="en-GB" smtClean="0"/>
              <a:t>04/05/2024</a:t>
            </a:fld>
            <a:endParaRPr lang="en-US"/>
          </a:p>
        </p:txBody>
      </p:sp>
      <p:sp>
        <p:nvSpPr>
          <p:cNvPr id="5" name="Footer Placeholder 4">
            <a:extLst>
              <a:ext uri="{FF2B5EF4-FFF2-40B4-BE49-F238E27FC236}">
                <a16:creationId xmlns:a16="http://schemas.microsoft.com/office/drawing/2014/main" id="{5BEB4F1F-2A53-8CB7-3CF2-9E7517F58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23F68-BF4E-0677-D161-3AA3C945EEE9}"/>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3132472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620152-D12D-4B1C-59C5-69B4B45EFD1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B8C052-D5AF-55BE-788D-B33FFE6615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5FE98E-5A23-DCDC-7948-A235E67EC8CC}"/>
              </a:ext>
            </a:extLst>
          </p:cNvPr>
          <p:cNvSpPr>
            <a:spLocks noGrp="1"/>
          </p:cNvSpPr>
          <p:nvPr>
            <p:ph type="dt" sz="half" idx="10"/>
          </p:nvPr>
        </p:nvSpPr>
        <p:spPr/>
        <p:txBody>
          <a:bodyPr/>
          <a:lstStyle/>
          <a:p>
            <a:fld id="{8534F89D-928E-6A4E-BD32-F02D2DCD0E7F}" type="datetime1">
              <a:rPr lang="en-GB" smtClean="0"/>
              <a:t>04/05/2024</a:t>
            </a:fld>
            <a:endParaRPr lang="en-US"/>
          </a:p>
        </p:txBody>
      </p:sp>
      <p:sp>
        <p:nvSpPr>
          <p:cNvPr id="5" name="Footer Placeholder 4">
            <a:extLst>
              <a:ext uri="{FF2B5EF4-FFF2-40B4-BE49-F238E27FC236}">
                <a16:creationId xmlns:a16="http://schemas.microsoft.com/office/drawing/2014/main" id="{2C6E73DD-EEB0-014B-5F95-4EB3343A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6E1EC-8138-CABE-0746-5876BEDC3C56}"/>
              </a:ext>
            </a:extLst>
          </p:cNvPr>
          <p:cNvSpPr>
            <a:spLocks noGrp="1"/>
          </p:cNvSpPr>
          <p:nvPr>
            <p:ph type="sldNum" sz="quarter" idx="12"/>
          </p:nvPr>
        </p:nvSpPr>
        <p:spPr/>
        <p:txBody>
          <a:bodyPr/>
          <a:lstStyle/>
          <a:p>
            <a:fld id="{D991E600-26DB-4641-A952-01083BCEDC72}" type="slidenum">
              <a:rPr lang="en-US" smtClean="0"/>
              <a:t>‹#›</a:t>
            </a:fld>
            <a:endParaRPr lang="en-US"/>
          </a:p>
        </p:txBody>
      </p:sp>
    </p:spTree>
    <p:extLst>
      <p:ext uri="{BB962C8B-B14F-4D97-AF65-F5344CB8AC3E}">
        <p14:creationId xmlns:p14="http://schemas.microsoft.com/office/powerpoint/2010/main" val="53156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4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039479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8428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6883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5947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0633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5/4/24</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02519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5/4/24</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30127714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D0E0B6-E492-EFE8-8F04-0A03BC040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D72EAF-C913-31F7-E87D-109C1DEAF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D2CEAB-D3CA-0CE2-C0DD-96F4A4361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1BA162-868E-F948-88EB-5B7F87508C1B}" type="datetime1">
              <a:rPr lang="en-GB" smtClean="0"/>
              <a:t>04/05/2024</a:t>
            </a:fld>
            <a:endParaRPr lang="en-US"/>
          </a:p>
        </p:txBody>
      </p:sp>
      <p:sp>
        <p:nvSpPr>
          <p:cNvPr id="5" name="Footer Placeholder 4">
            <a:extLst>
              <a:ext uri="{FF2B5EF4-FFF2-40B4-BE49-F238E27FC236}">
                <a16:creationId xmlns:a16="http://schemas.microsoft.com/office/drawing/2014/main" id="{5FBD3508-B562-6B74-9C23-3F8849AB98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7EE923-1D45-4781-4AC8-9C6AC8770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91E600-26DB-4641-A952-01083BCEDC72}" type="slidenum">
              <a:rPr lang="en-US" smtClean="0"/>
              <a:t>‹#›</a:t>
            </a:fld>
            <a:endParaRPr lang="en-US"/>
          </a:p>
        </p:txBody>
      </p:sp>
    </p:spTree>
    <p:extLst>
      <p:ext uri="{BB962C8B-B14F-4D97-AF65-F5344CB8AC3E}">
        <p14:creationId xmlns:p14="http://schemas.microsoft.com/office/powerpoint/2010/main" val="321205999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gif"/><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1F03-E83D-2EF6-95D6-7DB8C80AFD99}"/>
              </a:ext>
            </a:extLst>
          </p:cNvPr>
          <p:cNvSpPr>
            <a:spLocks noGrp="1"/>
          </p:cNvSpPr>
          <p:nvPr>
            <p:ph type="ctrTitle"/>
          </p:nvPr>
        </p:nvSpPr>
        <p:spPr>
          <a:xfrm>
            <a:off x="4968049" y="0"/>
            <a:ext cx="6119131" cy="2138400"/>
          </a:xfrm>
        </p:spPr>
        <p:txBody>
          <a:bodyPr>
            <a:normAutofit/>
          </a:bodyPr>
          <a:lstStyle/>
          <a:p>
            <a:r>
              <a:rPr lang="en-US" dirty="0"/>
              <a:t>MACHINE LEARNING PROJECT 2</a:t>
            </a:r>
          </a:p>
        </p:txBody>
      </p:sp>
      <p:sp>
        <p:nvSpPr>
          <p:cNvPr id="3" name="Subtitle 2">
            <a:extLst>
              <a:ext uri="{FF2B5EF4-FFF2-40B4-BE49-F238E27FC236}">
                <a16:creationId xmlns:a16="http://schemas.microsoft.com/office/drawing/2014/main" id="{3675F549-1280-A679-9876-AE6DA63463A6}"/>
              </a:ext>
            </a:extLst>
          </p:cNvPr>
          <p:cNvSpPr>
            <a:spLocks noGrp="1"/>
          </p:cNvSpPr>
          <p:nvPr>
            <p:ph type="subTitle" idx="1"/>
          </p:nvPr>
        </p:nvSpPr>
        <p:spPr>
          <a:xfrm>
            <a:off x="5023766" y="2787587"/>
            <a:ext cx="6125372" cy="903284"/>
          </a:xfrm>
        </p:spPr>
        <p:txBody>
          <a:bodyPr>
            <a:normAutofit lnSpcReduction="10000"/>
          </a:bodyPr>
          <a:lstStyle/>
          <a:p>
            <a:r>
              <a:rPr lang="en-US" dirty="0"/>
              <a:t>Deep Learning based Real World Urban Object Classification</a:t>
            </a:r>
          </a:p>
          <a:p>
            <a:endParaRPr lang="en-US" dirty="0"/>
          </a:p>
        </p:txBody>
      </p:sp>
      <p:pic>
        <p:nvPicPr>
          <p:cNvPr id="4" name="Picture 3">
            <a:extLst>
              <a:ext uri="{FF2B5EF4-FFF2-40B4-BE49-F238E27FC236}">
                <a16:creationId xmlns:a16="http://schemas.microsoft.com/office/drawing/2014/main" id="{2289D621-0CE2-6CF6-0BDC-2E5358D7A831}"/>
              </a:ext>
            </a:extLst>
          </p:cNvPr>
          <p:cNvPicPr>
            <a:picLocks noChangeAspect="1"/>
          </p:cNvPicPr>
          <p:nvPr/>
        </p:nvPicPr>
        <p:blipFill rotWithShape="1">
          <a:blip r:embed="rId2"/>
          <a:srcRect l="31060" r="26683"/>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526DDC-C12A-9560-8D39-0094BCBD739A}"/>
              </a:ext>
            </a:extLst>
          </p:cNvPr>
          <p:cNvSpPr txBox="1"/>
          <p:nvPr/>
        </p:nvSpPr>
        <p:spPr>
          <a:xfrm>
            <a:off x="8899131" y="5103673"/>
            <a:ext cx="8328006" cy="1754326"/>
          </a:xfrm>
          <a:prstGeom prst="rect">
            <a:avLst/>
          </a:prstGeom>
          <a:noFill/>
        </p:spPr>
        <p:txBody>
          <a:bodyPr wrap="square" rtlCol="0">
            <a:spAutoFit/>
          </a:bodyPr>
          <a:lstStyle/>
          <a:p>
            <a:r>
              <a:rPr lang="en-US" i="1" dirty="0">
                <a:solidFill>
                  <a:schemeClr val="tx1">
                    <a:alpha val="70000"/>
                  </a:schemeClr>
                </a:solidFill>
              </a:rPr>
              <a:t>Presented By: Group 1</a:t>
            </a:r>
          </a:p>
          <a:p>
            <a:r>
              <a:rPr lang="en-US" i="1" dirty="0" err="1">
                <a:solidFill>
                  <a:schemeClr val="tx1">
                    <a:alpha val="70000"/>
                  </a:schemeClr>
                </a:solidFill>
              </a:rPr>
              <a:t>Youngdae</a:t>
            </a:r>
            <a:r>
              <a:rPr lang="en-US" i="1" dirty="0">
                <a:solidFill>
                  <a:schemeClr val="tx1">
                    <a:alpha val="70000"/>
                  </a:schemeClr>
                </a:solidFill>
              </a:rPr>
              <a:t> </a:t>
            </a:r>
            <a:r>
              <a:rPr lang="en-US" i="1" dirty="0" err="1">
                <a:solidFill>
                  <a:schemeClr val="tx1">
                    <a:alpha val="70000"/>
                  </a:schemeClr>
                </a:solidFill>
              </a:rPr>
              <a:t>Seob</a:t>
            </a:r>
            <a:endParaRPr lang="en-US" i="1" dirty="0">
              <a:solidFill>
                <a:schemeClr val="tx1">
                  <a:alpha val="70000"/>
                </a:schemeClr>
              </a:solidFill>
            </a:endParaRPr>
          </a:p>
          <a:p>
            <a:r>
              <a:rPr lang="en-US" i="1" dirty="0" err="1">
                <a:solidFill>
                  <a:schemeClr val="tx1">
                    <a:alpha val="70000"/>
                  </a:schemeClr>
                </a:solidFill>
              </a:rPr>
              <a:t>Sheshta</a:t>
            </a:r>
            <a:r>
              <a:rPr lang="en-US" i="1" dirty="0">
                <a:solidFill>
                  <a:schemeClr val="tx1">
                    <a:alpha val="70000"/>
                  </a:schemeClr>
                </a:solidFill>
              </a:rPr>
              <a:t> Ramgoolam </a:t>
            </a:r>
            <a:r>
              <a:rPr lang="en-US" i="1" dirty="0" err="1">
                <a:solidFill>
                  <a:schemeClr val="tx1">
                    <a:alpha val="70000"/>
                  </a:schemeClr>
                </a:solidFill>
              </a:rPr>
              <a:t>Sobun</a:t>
            </a:r>
            <a:endParaRPr lang="en-US" i="1" dirty="0">
              <a:solidFill>
                <a:schemeClr val="tx1">
                  <a:alpha val="70000"/>
                </a:schemeClr>
              </a:solidFill>
            </a:endParaRPr>
          </a:p>
          <a:p>
            <a:r>
              <a:rPr lang="en-US" i="1" dirty="0" err="1">
                <a:solidFill>
                  <a:schemeClr val="tx1">
                    <a:alpha val="70000"/>
                  </a:schemeClr>
                </a:solidFill>
              </a:rPr>
              <a:t>Sorna</a:t>
            </a:r>
            <a:r>
              <a:rPr lang="en-US" i="1" dirty="0">
                <a:solidFill>
                  <a:schemeClr val="tx1">
                    <a:alpha val="70000"/>
                  </a:schemeClr>
                </a:solidFill>
              </a:rPr>
              <a:t> Raj </a:t>
            </a:r>
            <a:r>
              <a:rPr lang="en-US" i="1" dirty="0" err="1">
                <a:solidFill>
                  <a:schemeClr val="tx1">
                    <a:alpha val="70000"/>
                  </a:schemeClr>
                </a:solidFill>
              </a:rPr>
              <a:t>Shanmuga</a:t>
            </a:r>
            <a:endParaRPr lang="en-US" i="1" dirty="0">
              <a:solidFill>
                <a:schemeClr val="tx1">
                  <a:alpha val="70000"/>
                </a:schemeClr>
              </a:solidFill>
            </a:endParaRPr>
          </a:p>
          <a:p>
            <a:r>
              <a:rPr lang="en-US" i="1" dirty="0">
                <a:solidFill>
                  <a:schemeClr val="tx1">
                    <a:alpha val="70000"/>
                  </a:schemeClr>
                </a:solidFill>
              </a:rPr>
              <a:t>Paul Qin Kwan</a:t>
            </a:r>
          </a:p>
          <a:p>
            <a:endParaRPr lang="en-US" dirty="0"/>
          </a:p>
        </p:txBody>
      </p:sp>
    </p:spTree>
    <p:extLst>
      <p:ext uri="{BB962C8B-B14F-4D97-AF65-F5344CB8AC3E}">
        <p14:creationId xmlns:p14="http://schemas.microsoft.com/office/powerpoint/2010/main" val="155755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2937-3BFE-FF54-64B6-4F4BD0A6B126}"/>
              </a:ext>
            </a:extLst>
          </p:cNvPr>
          <p:cNvSpPr>
            <a:spLocks noGrp="1"/>
          </p:cNvSpPr>
          <p:nvPr>
            <p:ph type="title"/>
          </p:nvPr>
        </p:nvSpPr>
        <p:spPr/>
        <p:txBody>
          <a:bodyPr>
            <a:normAutofit fontScale="90000"/>
          </a:bodyPr>
          <a:lstStyle/>
          <a:p>
            <a:r>
              <a:rPr lang="en-US" dirty="0"/>
              <a:t>Add more layers</a:t>
            </a:r>
            <a:br>
              <a:rPr lang="en-US" dirty="0"/>
            </a:br>
            <a:br>
              <a:rPr lang="en-US" dirty="0"/>
            </a:br>
            <a:endParaRPr lang="en-US" dirty="0"/>
          </a:p>
        </p:txBody>
      </p:sp>
      <p:pic>
        <p:nvPicPr>
          <p:cNvPr id="4" name="Content Placeholder 3">
            <a:extLst>
              <a:ext uri="{FF2B5EF4-FFF2-40B4-BE49-F238E27FC236}">
                <a16:creationId xmlns:a16="http://schemas.microsoft.com/office/drawing/2014/main" id="{653155CE-C3C6-2E1D-099D-98D776578A05}"/>
              </a:ext>
            </a:extLst>
          </p:cNvPr>
          <p:cNvPicPr>
            <a:picLocks noGrp="1" noChangeAspect="1"/>
          </p:cNvPicPr>
          <p:nvPr>
            <p:ph idx="1"/>
          </p:nvPr>
        </p:nvPicPr>
        <p:blipFill>
          <a:blip r:embed="rId2"/>
          <a:stretch>
            <a:fillRect/>
          </a:stretch>
        </p:blipFill>
        <p:spPr>
          <a:xfrm>
            <a:off x="1840523" y="1666875"/>
            <a:ext cx="7835912" cy="2572986"/>
          </a:xfrm>
          <a:prstGeom prst="rect">
            <a:avLst/>
          </a:prstGeom>
        </p:spPr>
      </p:pic>
      <p:sp>
        <p:nvSpPr>
          <p:cNvPr id="6" name="TextBox 5">
            <a:extLst>
              <a:ext uri="{FF2B5EF4-FFF2-40B4-BE49-F238E27FC236}">
                <a16:creationId xmlns:a16="http://schemas.microsoft.com/office/drawing/2014/main" id="{16CF944D-1E13-E331-26AC-646B5A8B1BC3}"/>
              </a:ext>
            </a:extLst>
          </p:cNvPr>
          <p:cNvSpPr txBox="1"/>
          <p:nvPr/>
        </p:nvSpPr>
        <p:spPr>
          <a:xfrm>
            <a:off x="1840523" y="4382815"/>
            <a:ext cx="7608277" cy="1754326"/>
          </a:xfrm>
          <a:prstGeom prst="rect">
            <a:avLst/>
          </a:prstGeom>
          <a:noFill/>
        </p:spPr>
        <p:txBody>
          <a:bodyPr wrap="square">
            <a:spAutoFit/>
          </a:bodyPr>
          <a:lstStyle/>
          <a:p>
            <a:r>
              <a:rPr lang="en-US" dirty="0"/>
              <a:t>Per-class accuracies for batch size 32: [0.82142857 0.515625   0.5       ]</a:t>
            </a:r>
          </a:p>
          <a:p>
            <a:endParaRPr lang="en-US" dirty="0"/>
          </a:p>
          <a:p>
            <a:r>
              <a:rPr lang="en-US" dirty="0"/>
              <a:t>Batch Size: 32</a:t>
            </a:r>
          </a:p>
          <a:p>
            <a:r>
              <a:rPr lang="en-US" dirty="0"/>
              <a:t>Final Training Accuracy: 0.7745562195777893</a:t>
            </a:r>
          </a:p>
          <a:p>
            <a:r>
              <a:rPr lang="en-US" dirty="0"/>
              <a:t>Final Validation Accuracy: 0.6510066986083984</a:t>
            </a:r>
          </a:p>
          <a:p>
            <a:r>
              <a:rPr lang="en-US" dirty="0"/>
              <a:t>Final Test Accuracy: 0.675000011920929</a:t>
            </a:r>
          </a:p>
        </p:txBody>
      </p:sp>
    </p:spTree>
    <p:extLst>
      <p:ext uri="{BB962C8B-B14F-4D97-AF65-F5344CB8AC3E}">
        <p14:creationId xmlns:p14="http://schemas.microsoft.com/office/powerpoint/2010/main" val="394319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C664-CB52-9D12-654D-3CC6D8358E42}"/>
              </a:ext>
            </a:extLst>
          </p:cNvPr>
          <p:cNvSpPr>
            <a:spLocks noGrp="1"/>
          </p:cNvSpPr>
          <p:nvPr>
            <p:ph type="title"/>
          </p:nvPr>
        </p:nvSpPr>
        <p:spPr>
          <a:xfrm>
            <a:off x="2048126" y="203685"/>
            <a:ext cx="10026650" cy="655637"/>
          </a:xfrm>
        </p:spPr>
        <p:txBody>
          <a:bodyPr/>
          <a:lstStyle/>
          <a:p>
            <a:r>
              <a:rPr lang="en-US" dirty="0"/>
              <a:t>Dropout &amp; Batch </a:t>
            </a:r>
            <a:r>
              <a:rPr lang="en-US" dirty="0" err="1"/>
              <a:t>normalisation</a:t>
            </a:r>
            <a:r>
              <a:rPr lang="en-US" dirty="0"/>
              <a:t> </a:t>
            </a:r>
          </a:p>
        </p:txBody>
      </p:sp>
      <p:pic>
        <p:nvPicPr>
          <p:cNvPr id="4" name="Picture 3">
            <a:extLst>
              <a:ext uri="{FF2B5EF4-FFF2-40B4-BE49-F238E27FC236}">
                <a16:creationId xmlns:a16="http://schemas.microsoft.com/office/drawing/2014/main" id="{5728F687-7791-FCE2-C387-C5B7E188448B}"/>
              </a:ext>
            </a:extLst>
          </p:cNvPr>
          <p:cNvPicPr>
            <a:picLocks noChangeAspect="1"/>
          </p:cNvPicPr>
          <p:nvPr/>
        </p:nvPicPr>
        <p:blipFill>
          <a:blip r:embed="rId3"/>
          <a:stretch>
            <a:fillRect/>
          </a:stretch>
        </p:blipFill>
        <p:spPr>
          <a:xfrm>
            <a:off x="1022647" y="4065908"/>
            <a:ext cx="10150154" cy="2415484"/>
          </a:xfrm>
          <a:prstGeom prst="rect">
            <a:avLst/>
          </a:prstGeom>
        </p:spPr>
      </p:pic>
      <p:sp>
        <p:nvSpPr>
          <p:cNvPr id="6" name="TextBox 5">
            <a:extLst>
              <a:ext uri="{FF2B5EF4-FFF2-40B4-BE49-F238E27FC236}">
                <a16:creationId xmlns:a16="http://schemas.microsoft.com/office/drawing/2014/main" id="{49BDB7D7-0570-3BAE-B262-D1962F659556}"/>
              </a:ext>
            </a:extLst>
          </p:cNvPr>
          <p:cNvSpPr txBox="1"/>
          <p:nvPr/>
        </p:nvSpPr>
        <p:spPr>
          <a:xfrm>
            <a:off x="3459322" y="6481392"/>
            <a:ext cx="6933811" cy="430887"/>
          </a:xfrm>
          <a:prstGeom prst="rect">
            <a:avLst/>
          </a:prstGeom>
          <a:noFill/>
        </p:spPr>
        <p:txBody>
          <a:bodyPr wrap="square" rtlCol="0">
            <a:spAutoFit/>
          </a:bodyPr>
          <a:lstStyle/>
          <a:p>
            <a:r>
              <a:rPr lang="en-US" sz="1100" dirty="0"/>
              <a:t>Exponential LR||Per-class accuracies : [0.66666667 0.703125   0.33333333]</a:t>
            </a:r>
          </a:p>
          <a:p>
            <a:endParaRPr lang="en-US" sz="1100" dirty="0"/>
          </a:p>
        </p:txBody>
      </p:sp>
      <p:sp>
        <p:nvSpPr>
          <p:cNvPr id="11" name="TextBox 10">
            <a:extLst>
              <a:ext uri="{FF2B5EF4-FFF2-40B4-BE49-F238E27FC236}">
                <a16:creationId xmlns:a16="http://schemas.microsoft.com/office/drawing/2014/main" id="{C2E1B65C-3478-8362-27F7-BC599C873EBD}"/>
              </a:ext>
            </a:extLst>
          </p:cNvPr>
          <p:cNvSpPr txBox="1"/>
          <p:nvPr/>
        </p:nvSpPr>
        <p:spPr>
          <a:xfrm>
            <a:off x="1022647" y="3759842"/>
            <a:ext cx="10150154"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sz="1400" dirty="0"/>
              <a:t>Final Training Accuracy: 0.7828402519226074||Final Validation Accuracy: 0.6375839114189148||Final Test Accuracy: 0.66625</a:t>
            </a:r>
          </a:p>
        </p:txBody>
      </p:sp>
      <p:pic>
        <p:nvPicPr>
          <p:cNvPr id="1026" name="Picture 2" descr="Dropout Regularization ">
            <a:extLst>
              <a:ext uri="{FF2B5EF4-FFF2-40B4-BE49-F238E27FC236}">
                <a16:creationId xmlns:a16="http://schemas.microsoft.com/office/drawing/2014/main" id="{167CA7D1-3730-9809-89C1-E87D272CF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647" y="1203899"/>
            <a:ext cx="4149523" cy="18396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54AEEE4-EBE6-BA9A-727C-AF68FF366E27}"/>
              </a:ext>
            </a:extLst>
          </p:cNvPr>
          <p:cNvSpPr txBox="1"/>
          <p:nvPr/>
        </p:nvSpPr>
        <p:spPr>
          <a:xfrm>
            <a:off x="914401" y="849754"/>
            <a:ext cx="5908020" cy="307777"/>
          </a:xfrm>
          <a:prstGeom prst="rect">
            <a:avLst/>
          </a:prstGeom>
          <a:noFill/>
        </p:spPr>
        <p:txBody>
          <a:bodyPr wrap="square">
            <a:spAutoFit/>
          </a:bodyPr>
          <a:lstStyle/>
          <a:p>
            <a:r>
              <a:rPr lang="en-GB" sz="1400" dirty="0">
                <a:latin typeface="+mj-lt"/>
              </a:rPr>
              <a:t>D</a:t>
            </a:r>
            <a:r>
              <a:rPr lang="en-GB" sz="1400" b="0" i="0" u="none" strike="noStrike" dirty="0">
                <a:effectLst/>
                <a:latin typeface="+mj-lt"/>
              </a:rPr>
              <a:t>ropout on the second hidden layer of a neuron network</a:t>
            </a:r>
            <a:endParaRPr lang="en-US" sz="1400" dirty="0">
              <a:latin typeface="+mj-lt"/>
            </a:endParaRPr>
          </a:p>
        </p:txBody>
      </p:sp>
      <p:sp>
        <p:nvSpPr>
          <p:cNvPr id="16" name="TextBox 15">
            <a:extLst>
              <a:ext uri="{FF2B5EF4-FFF2-40B4-BE49-F238E27FC236}">
                <a16:creationId xmlns:a16="http://schemas.microsoft.com/office/drawing/2014/main" id="{31000496-C141-ACCC-ECBE-F58BA078EDED}"/>
              </a:ext>
            </a:extLst>
          </p:cNvPr>
          <p:cNvSpPr txBox="1"/>
          <p:nvPr/>
        </p:nvSpPr>
        <p:spPr>
          <a:xfrm>
            <a:off x="1022647" y="3101632"/>
            <a:ext cx="4995382" cy="6001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GB" sz="1100" b="0" i="0" u="none" strike="noStrike" dirty="0">
                <a:effectLst/>
                <a:latin typeface="+mj-lt"/>
              </a:rPr>
              <a:t>During training, some layer outputs are dropped at random. This makes the layer appear as having a different number of nodes and connectedness to the preceding layer</a:t>
            </a:r>
            <a:endParaRPr lang="en-US" sz="1100" dirty="0">
              <a:latin typeface="+mj-lt"/>
            </a:endParaRPr>
          </a:p>
        </p:txBody>
      </p:sp>
      <p:sp>
        <p:nvSpPr>
          <p:cNvPr id="27" name="TextBox 26">
            <a:extLst>
              <a:ext uri="{FF2B5EF4-FFF2-40B4-BE49-F238E27FC236}">
                <a16:creationId xmlns:a16="http://schemas.microsoft.com/office/drawing/2014/main" id="{3CC052D4-9CE1-D78F-A0E1-1A9EFE0B7B0D}"/>
              </a:ext>
            </a:extLst>
          </p:cNvPr>
          <p:cNvSpPr txBox="1"/>
          <p:nvPr/>
        </p:nvSpPr>
        <p:spPr>
          <a:xfrm>
            <a:off x="6257533" y="3077028"/>
            <a:ext cx="4915268" cy="6001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GB" sz="1100" b="0" i="0" u="none" strike="noStrike" dirty="0">
                <a:effectLst/>
                <a:latin typeface="+mj-lt"/>
              </a:rPr>
              <a:t>Batch normalization works by normalizing the output of a previous activation layer by subtracting the batch mean and dividing by the batch standard deviation.</a:t>
            </a:r>
            <a:endParaRPr lang="en-US" sz="1100" dirty="0">
              <a:latin typeface="+mj-lt"/>
            </a:endParaRPr>
          </a:p>
        </p:txBody>
      </p:sp>
      <p:grpSp>
        <p:nvGrpSpPr>
          <p:cNvPr id="46" name="Group 45">
            <a:extLst>
              <a:ext uri="{FF2B5EF4-FFF2-40B4-BE49-F238E27FC236}">
                <a16:creationId xmlns:a16="http://schemas.microsoft.com/office/drawing/2014/main" id="{B1DE7F2A-D830-1300-95BC-70D29B1BD08F}"/>
              </a:ext>
            </a:extLst>
          </p:cNvPr>
          <p:cNvGrpSpPr/>
          <p:nvPr/>
        </p:nvGrpSpPr>
        <p:grpSpPr>
          <a:xfrm>
            <a:off x="6822421" y="1146193"/>
            <a:ext cx="4954644" cy="1701064"/>
            <a:chOff x="6827535" y="1083157"/>
            <a:chExt cx="4585057" cy="1456949"/>
          </a:xfrm>
        </p:grpSpPr>
        <p:grpSp>
          <p:nvGrpSpPr>
            <p:cNvPr id="42" name="Group 41">
              <a:extLst>
                <a:ext uri="{FF2B5EF4-FFF2-40B4-BE49-F238E27FC236}">
                  <a16:creationId xmlns:a16="http://schemas.microsoft.com/office/drawing/2014/main" id="{565E65ED-F018-4BFA-7803-1DCA4E399A80}"/>
                </a:ext>
              </a:extLst>
            </p:cNvPr>
            <p:cNvGrpSpPr/>
            <p:nvPr/>
          </p:nvGrpSpPr>
          <p:grpSpPr>
            <a:xfrm>
              <a:off x="6827535" y="1083157"/>
              <a:ext cx="3965253" cy="1456949"/>
              <a:chOff x="4859770" y="743991"/>
              <a:chExt cx="3965253" cy="1456949"/>
            </a:xfrm>
          </p:grpSpPr>
          <p:sp>
            <p:nvSpPr>
              <p:cNvPr id="41" name="Freeform 6">
                <a:extLst>
                  <a:ext uri="{FF2B5EF4-FFF2-40B4-BE49-F238E27FC236}">
                    <a16:creationId xmlns:a16="http://schemas.microsoft.com/office/drawing/2014/main" id="{86BC868E-907F-BE1E-4678-B9C405CCBC2B}"/>
                  </a:ext>
                </a:extLst>
              </p:cNvPr>
              <p:cNvSpPr>
                <a:spLocks/>
              </p:cNvSpPr>
              <p:nvPr/>
            </p:nvSpPr>
            <p:spPr bwMode="auto">
              <a:xfrm>
                <a:off x="5942299" y="1247167"/>
                <a:ext cx="2882724" cy="434683"/>
              </a:xfrm>
              <a:prstGeom prst="rect">
                <a:avLst/>
              </a:pr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63DB1CFC-963A-E198-8D9B-F3751B606F87}"/>
                  </a:ext>
                </a:extLst>
              </p:cNvPr>
              <p:cNvGrpSpPr/>
              <p:nvPr/>
            </p:nvGrpSpPr>
            <p:grpSpPr>
              <a:xfrm>
                <a:off x="4859770" y="743991"/>
                <a:ext cx="3965253" cy="1456949"/>
                <a:chOff x="-1" y="1371600"/>
                <a:chExt cx="12192001" cy="4114800"/>
              </a:xfrm>
            </p:grpSpPr>
            <p:sp>
              <p:nvSpPr>
                <p:cNvPr id="30" name="Freeform 6">
                  <a:extLst>
                    <a:ext uri="{FF2B5EF4-FFF2-40B4-BE49-F238E27FC236}">
                      <a16:creationId xmlns:a16="http://schemas.microsoft.com/office/drawing/2014/main" id="{540B943B-366A-B71D-5CAE-06AA1238AC30}"/>
                    </a:ext>
                  </a:extLst>
                </p:cNvPr>
                <p:cNvSpPr>
                  <a:spLocks/>
                </p:cNvSpPr>
                <p:nvPr/>
              </p:nvSpPr>
              <p:spPr bwMode="auto">
                <a:xfrm>
                  <a:off x="3019528" y="1371600"/>
                  <a:ext cx="9172472" cy="1227658"/>
                </a:xfrm>
                <a:prstGeom prst="rect">
                  <a:avLst/>
                </a:pr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6">
                  <a:extLst>
                    <a:ext uri="{FF2B5EF4-FFF2-40B4-BE49-F238E27FC236}">
                      <a16:creationId xmlns:a16="http://schemas.microsoft.com/office/drawing/2014/main" id="{93336765-1F84-4591-E42A-55BE74F7D64F}"/>
                    </a:ext>
                  </a:extLst>
                </p:cNvPr>
                <p:cNvSpPr>
                  <a:spLocks/>
                </p:cNvSpPr>
                <p:nvPr/>
              </p:nvSpPr>
              <p:spPr bwMode="auto">
                <a:xfrm>
                  <a:off x="3019528" y="4254096"/>
                  <a:ext cx="9172472" cy="1232303"/>
                </a:xfrm>
                <a:prstGeom prst="rect">
                  <a:avLst/>
                </a:pr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3" name="Group 32">
                  <a:extLst>
                    <a:ext uri="{FF2B5EF4-FFF2-40B4-BE49-F238E27FC236}">
                      <a16:creationId xmlns:a16="http://schemas.microsoft.com/office/drawing/2014/main" id="{D5EAFEB2-A2DD-33DE-7C4B-3FB223C5D160}"/>
                    </a:ext>
                  </a:extLst>
                </p:cNvPr>
                <p:cNvGrpSpPr/>
                <p:nvPr/>
              </p:nvGrpSpPr>
              <p:grpSpPr>
                <a:xfrm>
                  <a:off x="-1" y="1371600"/>
                  <a:ext cx="4266938" cy="4114800"/>
                  <a:chOff x="-1" y="1371600"/>
                  <a:chExt cx="4266938" cy="4114800"/>
                </a:xfrm>
              </p:grpSpPr>
              <p:sp>
                <p:nvSpPr>
                  <p:cNvPr id="37" name="Freeform: Shape 3">
                    <a:extLst>
                      <a:ext uri="{FF2B5EF4-FFF2-40B4-BE49-F238E27FC236}">
                        <a16:creationId xmlns:a16="http://schemas.microsoft.com/office/drawing/2014/main" id="{E331CC6C-0C6E-0E7A-F77D-39B2CA7C4B95}"/>
                      </a:ext>
                    </a:extLst>
                  </p:cNvPr>
                  <p:cNvSpPr>
                    <a:spLocks/>
                  </p:cNvSpPr>
                  <p:nvPr/>
                </p:nvSpPr>
                <p:spPr bwMode="auto">
                  <a:xfrm>
                    <a:off x="-1" y="2601959"/>
                    <a:ext cx="4266938" cy="1760491"/>
                  </a:xfrm>
                  <a:custGeom>
                    <a:avLst/>
                    <a:gdLst>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754209 w 4266938"/>
                      <a:gd name="connsiteY10" fmla="*/ 473369 h 1654084"/>
                      <a:gd name="connsiteX11" fmla="*/ 4113687 w 4266938"/>
                      <a:gd name="connsiteY11" fmla="*/ 0 h 1654084"/>
                      <a:gd name="connsiteX0" fmla="*/ 4113687 w 4266938"/>
                      <a:gd name="connsiteY0" fmla="*/ 0 h 1654084"/>
                      <a:gd name="connsiteX1" fmla="*/ 4113687 w 4266938"/>
                      <a:gd name="connsiteY1" fmla="*/ 1654084 h 1654084"/>
                      <a:gd name="connsiteX2" fmla="*/ 2474195 w 4266938"/>
                      <a:gd name="connsiteY2" fmla="*/ 1105104 h 1654084"/>
                      <a:gd name="connsiteX3" fmla="*/ 1 w 4266938"/>
                      <a:gd name="connsiteY3" fmla="*/ 1105104 h 1654084"/>
                      <a:gd name="connsiteX4" fmla="*/ 1 w 4266938"/>
                      <a:gd name="connsiteY4" fmla="*/ 956686 h 1654084"/>
                      <a:gd name="connsiteX5" fmla="*/ 0 w 4266938"/>
                      <a:gd name="connsiteY5" fmla="*/ 956686 h 1654084"/>
                      <a:gd name="connsiteX6" fmla="*/ 0 w 4266938"/>
                      <a:gd name="connsiteY6" fmla="*/ 695453 h 1654084"/>
                      <a:gd name="connsiteX7" fmla="*/ 1 w 4266938"/>
                      <a:gd name="connsiteY7" fmla="*/ 695453 h 1654084"/>
                      <a:gd name="connsiteX8" fmla="*/ 1 w 4266938"/>
                      <a:gd name="connsiteY8" fmla="*/ 548979 h 1654084"/>
                      <a:gd name="connsiteX9" fmla="*/ 2546469 w 4266938"/>
                      <a:gd name="connsiteY9" fmla="*/ 548979 h 1654084"/>
                      <a:gd name="connsiteX10" fmla="*/ 2858984 w 4266938"/>
                      <a:gd name="connsiteY10" fmla="*/ 6644 h 1654084"/>
                      <a:gd name="connsiteX11" fmla="*/ 4113687 w 4266938"/>
                      <a:gd name="connsiteY11" fmla="*/ 0 h 1654084"/>
                      <a:gd name="connsiteX0" fmla="*/ 4113687 w 4266938"/>
                      <a:gd name="connsiteY0" fmla="*/ 0 h 1654084"/>
                      <a:gd name="connsiteX1" fmla="*/ 4113687 w 4266938"/>
                      <a:gd name="connsiteY1" fmla="*/ 1654084 h 1654084"/>
                      <a:gd name="connsiteX2" fmla="*/ 3276601 w 4266938"/>
                      <a:gd name="connsiteY2" fmla="*/ 1389016 h 1654084"/>
                      <a:gd name="connsiteX3" fmla="*/ 2474195 w 4266938"/>
                      <a:gd name="connsiteY3" fmla="*/ 1105104 h 1654084"/>
                      <a:gd name="connsiteX4" fmla="*/ 1 w 4266938"/>
                      <a:gd name="connsiteY4" fmla="*/ 1105104 h 1654084"/>
                      <a:gd name="connsiteX5" fmla="*/ 1 w 4266938"/>
                      <a:gd name="connsiteY5" fmla="*/ 956686 h 1654084"/>
                      <a:gd name="connsiteX6" fmla="*/ 0 w 4266938"/>
                      <a:gd name="connsiteY6" fmla="*/ 956686 h 1654084"/>
                      <a:gd name="connsiteX7" fmla="*/ 0 w 4266938"/>
                      <a:gd name="connsiteY7" fmla="*/ 695453 h 1654084"/>
                      <a:gd name="connsiteX8" fmla="*/ 1 w 4266938"/>
                      <a:gd name="connsiteY8" fmla="*/ 695453 h 1654084"/>
                      <a:gd name="connsiteX9" fmla="*/ 1 w 4266938"/>
                      <a:gd name="connsiteY9" fmla="*/ 548979 h 1654084"/>
                      <a:gd name="connsiteX10" fmla="*/ 2546469 w 4266938"/>
                      <a:gd name="connsiteY10" fmla="*/ 548979 h 1654084"/>
                      <a:gd name="connsiteX11" fmla="*/ 2858984 w 4266938"/>
                      <a:gd name="connsiteY11" fmla="*/ 6644 h 1654084"/>
                      <a:gd name="connsiteX12" fmla="*/ 4113687 w 4266938"/>
                      <a:gd name="connsiteY12" fmla="*/ 0 h 1654084"/>
                      <a:gd name="connsiteX0" fmla="*/ 4113687 w 4266938"/>
                      <a:gd name="connsiteY0" fmla="*/ 0 h 1760491"/>
                      <a:gd name="connsiteX1" fmla="*/ 4113687 w 4266938"/>
                      <a:gd name="connsiteY1" fmla="*/ 1654084 h 1760491"/>
                      <a:gd name="connsiteX2" fmla="*/ 3257551 w 4266938"/>
                      <a:gd name="connsiteY2" fmla="*/ 1760491 h 1760491"/>
                      <a:gd name="connsiteX3" fmla="*/ 2474195 w 4266938"/>
                      <a:gd name="connsiteY3" fmla="*/ 1105104 h 1760491"/>
                      <a:gd name="connsiteX4" fmla="*/ 1 w 4266938"/>
                      <a:gd name="connsiteY4" fmla="*/ 1105104 h 1760491"/>
                      <a:gd name="connsiteX5" fmla="*/ 1 w 4266938"/>
                      <a:gd name="connsiteY5" fmla="*/ 956686 h 1760491"/>
                      <a:gd name="connsiteX6" fmla="*/ 0 w 4266938"/>
                      <a:gd name="connsiteY6" fmla="*/ 956686 h 1760491"/>
                      <a:gd name="connsiteX7" fmla="*/ 0 w 4266938"/>
                      <a:gd name="connsiteY7" fmla="*/ 695453 h 1760491"/>
                      <a:gd name="connsiteX8" fmla="*/ 1 w 4266938"/>
                      <a:gd name="connsiteY8" fmla="*/ 695453 h 1760491"/>
                      <a:gd name="connsiteX9" fmla="*/ 1 w 4266938"/>
                      <a:gd name="connsiteY9" fmla="*/ 548979 h 1760491"/>
                      <a:gd name="connsiteX10" fmla="*/ 2546469 w 4266938"/>
                      <a:gd name="connsiteY10" fmla="*/ 548979 h 1760491"/>
                      <a:gd name="connsiteX11" fmla="*/ 2858984 w 4266938"/>
                      <a:gd name="connsiteY11" fmla="*/ 6644 h 1760491"/>
                      <a:gd name="connsiteX12" fmla="*/ 4113687 w 4266938"/>
                      <a:gd name="connsiteY12" fmla="*/ 0 h 17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6938" h="1760491">
                        <a:moveTo>
                          <a:pt x="4113687" y="0"/>
                        </a:moveTo>
                        <a:cubicBezTo>
                          <a:pt x="4318022" y="532395"/>
                          <a:pt x="4318022" y="1121690"/>
                          <a:pt x="4113687" y="1654084"/>
                        </a:cubicBezTo>
                        <a:lnTo>
                          <a:pt x="3257551" y="1760491"/>
                        </a:lnTo>
                        <a:lnTo>
                          <a:pt x="2474195" y="1105104"/>
                        </a:lnTo>
                        <a:lnTo>
                          <a:pt x="1" y="1105104"/>
                        </a:lnTo>
                        <a:lnTo>
                          <a:pt x="1" y="956686"/>
                        </a:lnTo>
                        <a:lnTo>
                          <a:pt x="0" y="956686"/>
                        </a:lnTo>
                        <a:lnTo>
                          <a:pt x="0" y="695453"/>
                        </a:lnTo>
                        <a:lnTo>
                          <a:pt x="1" y="695453"/>
                        </a:lnTo>
                        <a:lnTo>
                          <a:pt x="1" y="548979"/>
                        </a:lnTo>
                        <a:lnTo>
                          <a:pt x="2546469" y="548979"/>
                        </a:lnTo>
                        <a:lnTo>
                          <a:pt x="2858984" y="6644"/>
                        </a:lnTo>
                        <a:lnTo>
                          <a:pt x="4113687" y="0"/>
                        </a:lnTo>
                        <a:close/>
                      </a:path>
                    </a:pathLst>
                  </a:custGeom>
                  <a:solidFill>
                    <a:srgbClr val="F7931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 name="Freeform: Shape 4">
                    <a:extLst>
                      <a:ext uri="{FF2B5EF4-FFF2-40B4-BE49-F238E27FC236}">
                        <a16:creationId xmlns:a16="http://schemas.microsoft.com/office/drawing/2014/main" id="{79A2454F-754F-79FF-9509-0AEB187E7B38}"/>
                      </a:ext>
                    </a:extLst>
                  </p:cNvPr>
                  <p:cNvSpPr>
                    <a:spLocks/>
                  </p:cNvSpPr>
                  <p:nvPr/>
                </p:nvSpPr>
                <p:spPr bwMode="auto">
                  <a:xfrm>
                    <a:off x="-1" y="1371600"/>
                    <a:ext cx="4113934" cy="1925812"/>
                  </a:xfrm>
                  <a:custGeom>
                    <a:avLst/>
                    <a:gdLst>
                      <a:gd name="connsiteX0" fmla="*/ 3006528 w 4113934"/>
                      <a:gd name="connsiteY0" fmla="*/ 0 h 1925812"/>
                      <a:gd name="connsiteX1" fmla="*/ 4113934 w 4113934"/>
                      <a:gd name="connsiteY1" fmla="*/ 1229473 h 1925812"/>
                      <a:gd name="connsiteX2" fmla="*/ 2298844 w 4113934"/>
                      <a:gd name="connsiteY2" fmla="*/ 1925812 h 1925812"/>
                      <a:gd name="connsiteX3" fmla="*/ 2157896 w 4113934"/>
                      <a:gd name="connsiteY3" fmla="*/ 1925812 h 1925812"/>
                      <a:gd name="connsiteX4" fmla="*/ 2024951 w 4113934"/>
                      <a:gd name="connsiteY4" fmla="*/ 1925812 h 1925812"/>
                      <a:gd name="connsiteX5" fmla="*/ 0 w 4113934"/>
                      <a:gd name="connsiteY5" fmla="*/ 1925812 h 1925812"/>
                      <a:gd name="connsiteX6" fmla="*/ 0 w 4113934"/>
                      <a:gd name="connsiteY6" fmla="*/ 1664580 h 1925812"/>
                      <a:gd name="connsiteX7" fmla="*/ 2157896 w 4113934"/>
                      <a:gd name="connsiteY7" fmla="*/ 1664580 h 1925812"/>
                      <a:gd name="connsiteX8" fmla="*/ 2157896 w 4113934"/>
                      <a:gd name="connsiteY8" fmla="*/ 1664980 h 192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934" h="1925812">
                        <a:moveTo>
                          <a:pt x="3006528" y="0"/>
                        </a:moveTo>
                        <a:cubicBezTo>
                          <a:pt x="3515090" y="259095"/>
                          <a:pt x="3909344" y="696826"/>
                          <a:pt x="4113934" y="1229473"/>
                        </a:cubicBezTo>
                        <a:lnTo>
                          <a:pt x="2298844" y="1925812"/>
                        </a:lnTo>
                        <a:lnTo>
                          <a:pt x="2157896" y="1925812"/>
                        </a:lnTo>
                        <a:lnTo>
                          <a:pt x="2024951" y="1925812"/>
                        </a:lnTo>
                        <a:lnTo>
                          <a:pt x="0" y="1925812"/>
                        </a:lnTo>
                        <a:lnTo>
                          <a:pt x="0" y="1664580"/>
                        </a:lnTo>
                        <a:lnTo>
                          <a:pt x="2157896" y="1664580"/>
                        </a:lnTo>
                        <a:lnTo>
                          <a:pt x="2157896" y="166498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 name="Freeform: Shape 5">
                    <a:extLst>
                      <a:ext uri="{FF2B5EF4-FFF2-40B4-BE49-F238E27FC236}">
                        <a16:creationId xmlns:a16="http://schemas.microsoft.com/office/drawing/2014/main" id="{4A75E78E-D45A-27E3-D42E-9CC3D51843A6}"/>
                      </a:ext>
                    </a:extLst>
                  </p:cNvPr>
                  <p:cNvSpPr>
                    <a:spLocks/>
                  </p:cNvSpPr>
                  <p:nvPr/>
                </p:nvSpPr>
                <p:spPr bwMode="auto">
                  <a:xfrm>
                    <a:off x="-1" y="3558644"/>
                    <a:ext cx="4113934" cy="1927756"/>
                  </a:xfrm>
                  <a:custGeom>
                    <a:avLst/>
                    <a:gdLst>
                      <a:gd name="connsiteX0" fmla="*/ 0 w 4113934"/>
                      <a:gd name="connsiteY0" fmla="*/ 0 h 1927756"/>
                      <a:gd name="connsiteX1" fmla="*/ 2024889 w 4113934"/>
                      <a:gd name="connsiteY1" fmla="*/ 0 h 1927756"/>
                      <a:gd name="connsiteX2" fmla="*/ 2157895 w 4113934"/>
                      <a:gd name="connsiteY2" fmla="*/ 0 h 1927756"/>
                      <a:gd name="connsiteX3" fmla="*/ 2298466 w 4113934"/>
                      <a:gd name="connsiteY3" fmla="*/ 0 h 1927756"/>
                      <a:gd name="connsiteX4" fmla="*/ 4113934 w 4113934"/>
                      <a:gd name="connsiteY4" fmla="*/ 697262 h 1927756"/>
                      <a:gd name="connsiteX5" fmla="*/ 3006528 w 4113934"/>
                      <a:gd name="connsiteY5" fmla="*/ 1927756 h 1927756"/>
                      <a:gd name="connsiteX6" fmla="*/ 2157895 w 4113934"/>
                      <a:gd name="connsiteY6" fmla="*/ 261200 h 1927756"/>
                      <a:gd name="connsiteX7" fmla="*/ 2157895 w 4113934"/>
                      <a:gd name="connsiteY7" fmla="*/ 261233 h 1927756"/>
                      <a:gd name="connsiteX8" fmla="*/ 0 w 4113934"/>
                      <a:gd name="connsiteY8" fmla="*/ 261233 h 192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934" h="1927756">
                        <a:moveTo>
                          <a:pt x="0" y="0"/>
                        </a:moveTo>
                        <a:lnTo>
                          <a:pt x="2024889" y="0"/>
                        </a:lnTo>
                        <a:lnTo>
                          <a:pt x="2157895" y="0"/>
                        </a:lnTo>
                        <a:lnTo>
                          <a:pt x="2298466" y="0"/>
                        </a:lnTo>
                        <a:lnTo>
                          <a:pt x="4113934" y="697262"/>
                        </a:lnTo>
                        <a:cubicBezTo>
                          <a:pt x="3909344" y="1230118"/>
                          <a:pt x="3515091" y="1668447"/>
                          <a:pt x="3006528" y="1927756"/>
                        </a:cubicBezTo>
                        <a:lnTo>
                          <a:pt x="2157895" y="261200"/>
                        </a:lnTo>
                        <a:lnTo>
                          <a:pt x="2157895" y="261233"/>
                        </a:lnTo>
                        <a:lnTo>
                          <a:pt x="0" y="261233"/>
                        </a:lnTo>
                        <a:close/>
                      </a:path>
                    </a:pathLst>
                  </a:custGeom>
                  <a:solidFill>
                    <a:srgbClr val="4CC1E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 name="Freeform: Shape 6">
                    <a:extLst>
                      <a:ext uri="{FF2B5EF4-FFF2-40B4-BE49-F238E27FC236}">
                        <a16:creationId xmlns:a16="http://schemas.microsoft.com/office/drawing/2014/main" id="{82925AE3-3DAA-A7C6-429F-2554D642513F}"/>
                      </a:ext>
                    </a:extLst>
                  </p:cNvPr>
                  <p:cNvSpPr/>
                  <p:nvPr/>
                </p:nvSpPr>
                <p:spPr>
                  <a:xfrm>
                    <a:off x="-1" y="2377634"/>
                    <a:ext cx="3138201" cy="2100983"/>
                  </a:xfrm>
                  <a:custGeom>
                    <a:avLst/>
                    <a:gdLst>
                      <a:gd name="connsiteX0" fmla="*/ 2493832 w 3138201"/>
                      <a:gd name="connsiteY0" fmla="*/ 0 h 2100983"/>
                      <a:gd name="connsiteX1" fmla="*/ 2520753 w 3138201"/>
                      <a:gd name="connsiteY1" fmla="*/ 12969 h 2100983"/>
                      <a:gd name="connsiteX2" fmla="*/ 3138201 w 3138201"/>
                      <a:gd name="connsiteY2" fmla="*/ 1050393 h 2100983"/>
                      <a:gd name="connsiteX3" fmla="*/ 2520753 w 3138201"/>
                      <a:gd name="connsiteY3" fmla="*/ 2087817 h 2100983"/>
                      <a:gd name="connsiteX4" fmla="*/ 2493424 w 3138201"/>
                      <a:gd name="connsiteY4" fmla="*/ 2100983 h 2100983"/>
                      <a:gd name="connsiteX5" fmla="*/ 2157939 w 3138201"/>
                      <a:gd name="connsiteY5" fmla="*/ 1442243 h 2100983"/>
                      <a:gd name="connsiteX6" fmla="*/ 0 w 3138201"/>
                      <a:gd name="connsiteY6" fmla="*/ 1442243 h 2100983"/>
                      <a:gd name="connsiteX7" fmla="*/ 0 w 3138201"/>
                      <a:gd name="connsiteY7" fmla="*/ 658546 h 2100983"/>
                      <a:gd name="connsiteX8" fmla="*/ 2158129 w 3138201"/>
                      <a:gd name="connsiteY8" fmla="*/ 658546 h 210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201" h="2100983">
                        <a:moveTo>
                          <a:pt x="2493832" y="0"/>
                        </a:moveTo>
                        <a:lnTo>
                          <a:pt x="2520753" y="12969"/>
                        </a:lnTo>
                        <a:cubicBezTo>
                          <a:pt x="2888533" y="212759"/>
                          <a:pt x="3138201" y="602419"/>
                          <a:pt x="3138201" y="1050393"/>
                        </a:cubicBezTo>
                        <a:cubicBezTo>
                          <a:pt x="3138201" y="1498367"/>
                          <a:pt x="2888533" y="1888028"/>
                          <a:pt x="2520753" y="2087817"/>
                        </a:cubicBezTo>
                        <a:lnTo>
                          <a:pt x="2493424" y="2100983"/>
                        </a:lnTo>
                        <a:lnTo>
                          <a:pt x="2157939" y="1442243"/>
                        </a:lnTo>
                        <a:lnTo>
                          <a:pt x="0" y="1442243"/>
                        </a:lnTo>
                        <a:lnTo>
                          <a:pt x="0" y="658546"/>
                        </a:lnTo>
                        <a:lnTo>
                          <a:pt x="2158129" y="658546"/>
                        </a:lnTo>
                        <a:close/>
                      </a:path>
                    </a:pathLst>
                  </a:cu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4" name="Graphic 33" descr="Chat with solid fill">
                  <a:extLst>
                    <a:ext uri="{FF2B5EF4-FFF2-40B4-BE49-F238E27FC236}">
                      <a16:creationId xmlns:a16="http://schemas.microsoft.com/office/drawing/2014/main" id="{BEA5662E-EE32-24E7-9361-F406F0604E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8831" y="4283718"/>
                  <a:ext cx="671741" cy="671741"/>
                </a:xfrm>
                <a:prstGeom prst="rect">
                  <a:avLst/>
                </a:prstGeom>
              </p:spPr>
            </p:pic>
            <p:pic>
              <p:nvPicPr>
                <p:cNvPr id="35" name="Graphic 34" descr="Single gear with solid fill">
                  <a:extLst>
                    <a:ext uri="{FF2B5EF4-FFF2-40B4-BE49-F238E27FC236}">
                      <a16:creationId xmlns:a16="http://schemas.microsoft.com/office/drawing/2014/main" id="{84D8FE02-DFEB-A823-BFDC-5349E78166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78831" y="1955094"/>
                  <a:ext cx="671741" cy="671741"/>
                </a:xfrm>
                <a:prstGeom prst="rect">
                  <a:avLst/>
                </a:prstGeom>
              </p:spPr>
            </p:pic>
            <p:pic>
              <p:nvPicPr>
                <p:cNvPr id="36" name="Graphic 35" descr="Magnifying glass with solid fill">
                  <a:extLst>
                    <a:ext uri="{FF2B5EF4-FFF2-40B4-BE49-F238E27FC236}">
                      <a16:creationId xmlns:a16="http://schemas.microsoft.com/office/drawing/2014/main" id="{632CC94A-3AD2-5630-B882-F1F08CF8C1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90197" y="3092158"/>
                  <a:ext cx="671741" cy="671741"/>
                </a:xfrm>
                <a:prstGeom prst="rect">
                  <a:avLst/>
                </a:prstGeom>
              </p:spPr>
            </p:pic>
          </p:grpSp>
        </p:grpSp>
        <p:sp>
          <p:nvSpPr>
            <p:cNvPr id="43" name="TextBox 42">
              <a:extLst>
                <a:ext uri="{FF2B5EF4-FFF2-40B4-BE49-F238E27FC236}">
                  <a16:creationId xmlns:a16="http://schemas.microsoft.com/office/drawing/2014/main" id="{8E0E72CF-5EC3-51B2-FA8F-6FE187A39883}"/>
                </a:ext>
              </a:extLst>
            </p:cNvPr>
            <p:cNvSpPr txBox="1"/>
            <p:nvPr/>
          </p:nvSpPr>
          <p:spPr>
            <a:xfrm>
              <a:off x="8211285" y="1124161"/>
              <a:ext cx="2775098" cy="307777"/>
            </a:xfrm>
            <a:prstGeom prst="rect">
              <a:avLst/>
            </a:prstGeom>
            <a:noFill/>
          </p:spPr>
          <p:txBody>
            <a:bodyPr wrap="square" rtlCol="0">
              <a:spAutoFit/>
            </a:bodyPr>
            <a:lstStyle/>
            <a:p>
              <a:r>
                <a:rPr lang="en-US" sz="1400" dirty="0">
                  <a:solidFill>
                    <a:schemeClr val="accent6"/>
                  </a:solidFill>
                </a:rPr>
                <a:t>Speed up training</a:t>
              </a:r>
            </a:p>
          </p:txBody>
        </p:sp>
        <p:sp>
          <p:nvSpPr>
            <p:cNvPr id="44" name="TextBox 43">
              <a:extLst>
                <a:ext uri="{FF2B5EF4-FFF2-40B4-BE49-F238E27FC236}">
                  <a16:creationId xmlns:a16="http://schemas.microsoft.com/office/drawing/2014/main" id="{232EC843-5A02-9AC1-1908-5686AA9724F7}"/>
                </a:ext>
              </a:extLst>
            </p:cNvPr>
            <p:cNvSpPr txBox="1"/>
            <p:nvPr/>
          </p:nvSpPr>
          <p:spPr>
            <a:xfrm>
              <a:off x="8211285" y="1638737"/>
              <a:ext cx="3201307" cy="307777"/>
            </a:xfrm>
            <a:prstGeom prst="rect">
              <a:avLst/>
            </a:prstGeom>
            <a:noFill/>
          </p:spPr>
          <p:txBody>
            <a:bodyPr wrap="square" rtlCol="0">
              <a:spAutoFit/>
            </a:bodyPr>
            <a:lstStyle/>
            <a:p>
              <a:r>
                <a:rPr lang="en-US" sz="1400" dirty="0">
                  <a:solidFill>
                    <a:schemeClr val="accent6"/>
                  </a:solidFill>
                </a:rPr>
                <a:t>Handles internal covariant shift</a:t>
              </a:r>
            </a:p>
          </p:txBody>
        </p:sp>
        <p:sp>
          <p:nvSpPr>
            <p:cNvPr id="45" name="TextBox 44">
              <a:extLst>
                <a:ext uri="{FF2B5EF4-FFF2-40B4-BE49-F238E27FC236}">
                  <a16:creationId xmlns:a16="http://schemas.microsoft.com/office/drawing/2014/main" id="{B73513BB-A5F9-866D-7915-34CA79E43C82}"/>
                </a:ext>
              </a:extLst>
            </p:cNvPr>
            <p:cNvSpPr txBox="1"/>
            <p:nvPr/>
          </p:nvSpPr>
          <p:spPr>
            <a:xfrm>
              <a:off x="8165526" y="2161821"/>
              <a:ext cx="3201307" cy="307777"/>
            </a:xfrm>
            <a:prstGeom prst="rect">
              <a:avLst/>
            </a:prstGeom>
            <a:noFill/>
          </p:spPr>
          <p:txBody>
            <a:bodyPr wrap="square" rtlCol="0">
              <a:spAutoFit/>
            </a:bodyPr>
            <a:lstStyle/>
            <a:p>
              <a:r>
                <a:rPr lang="en-US" sz="1400" dirty="0">
                  <a:solidFill>
                    <a:schemeClr val="accent6"/>
                  </a:solidFill>
                </a:rPr>
                <a:t>Smoothen Loss Function</a:t>
              </a:r>
            </a:p>
          </p:txBody>
        </p:sp>
      </p:grpSp>
      <p:sp>
        <p:nvSpPr>
          <p:cNvPr id="60" name="TextBox 59">
            <a:extLst>
              <a:ext uri="{FF2B5EF4-FFF2-40B4-BE49-F238E27FC236}">
                <a16:creationId xmlns:a16="http://schemas.microsoft.com/office/drawing/2014/main" id="{B2E19AC0-4481-8849-6AFB-1BEB12F73E16}"/>
              </a:ext>
            </a:extLst>
          </p:cNvPr>
          <p:cNvSpPr txBox="1"/>
          <p:nvPr/>
        </p:nvSpPr>
        <p:spPr>
          <a:xfrm>
            <a:off x="8181346" y="849754"/>
            <a:ext cx="5908020" cy="307777"/>
          </a:xfrm>
          <a:prstGeom prst="rect">
            <a:avLst/>
          </a:prstGeom>
          <a:noFill/>
        </p:spPr>
        <p:txBody>
          <a:bodyPr wrap="square">
            <a:spAutoFit/>
          </a:bodyPr>
          <a:lstStyle/>
          <a:p>
            <a:r>
              <a:rPr lang="en-US" sz="1400" dirty="0">
                <a:latin typeface="+mj-lt"/>
              </a:rPr>
              <a:t>Batch </a:t>
            </a:r>
            <a:r>
              <a:rPr lang="en-US" sz="1400" dirty="0" err="1">
                <a:latin typeface="+mj-lt"/>
              </a:rPr>
              <a:t>Normalisation</a:t>
            </a:r>
            <a:endParaRPr lang="en-US" sz="1400" dirty="0">
              <a:latin typeface="+mj-lt"/>
            </a:endParaRPr>
          </a:p>
        </p:txBody>
      </p:sp>
      <p:sp>
        <p:nvSpPr>
          <p:cNvPr id="61" name="Oval 60">
            <a:extLst>
              <a:ext uri="{FF2B5EF4-FFF2-40B4-BE49-F238E27FC236}">
                <a16:creationId xmlns:a16="http://schemas.microsoft.com/office/drawing/2014/main" id="{2C0213B7-9522-6B05-2ED2-1F27E5FB91EB}"/>
              </a:ext>
            </a:extLst>
          </p:cNvPr>
          <p:cNvSpPr/>
          <p:nvPr/>
        </p:nvSpPr>
        <p:spPr>
          <a:xfrm>
            <a:off x="5355335" y="1562089"/>
            <a:ext cx="1325388" cy="1202847"/>
          </a:xfrm>
          <a:prstGeom prst="ellipse">
            <a:avLst/>
          </a:prstGeom>
          <a:solidFill>
            <a:srgbClr val="FF000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67%</a:t>
            </a:r>
          </a:p>
        </p:txBody>
      </p:sp>
    </p:spTree>
    <p:extLst>
      <p:ext uri="{BB962C8B-B14F-4D97-AF65-F5344CB8AC3E}">
        <p14:creationId xmlns:p14="http://schemas.microsoft.com/office/powerpoint/2010/main" val="17700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ppt_x"/>
                                          </p:val>
                                        </p:tav>
                                        <p:tav tm="100000">
                                          <p:val>
                                            <p:strVal val="#ppt_x"/>
                                          </p:val>
                                        </p:tav>
                                      </p:tavLst>
                                    </p:anim>
                                    <p:anim calcmode="lin" valueType="num">
                                      <p:cBhvr additive="base">
                                        <p:cTn id="3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3" grpId="0"/>
      <p:bldP spid="16" grpId="0" animBg="1"/>
      <p:bldP spid="27" grpId="0" animBg="1"/>
      <p:bldP spid="60" grpId="0"/>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5B149A9B-1E55-AFC1-9C59-1895C7A52FD3}"/>
              </a:ext>
            </a:extLst>
          </p:cNvPr>
          <p:cNvPicPr>
            <a:picLocks noGrp="1" noChangeAspect="1"/>
          </p:cNvPicPr>
          <p:nvPr>
            <p:ph idx="1"/>
          </p:nvPr>
        </p:nvPicPr>
        <p:blipFill rotWithShape="1">
          <a:blip r:embed="rId2"/>
          <a:srcRect r="15556"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ounded Rectangle 4">
            <a:extLst>
              <a:ext uri="{FF2B5EF4-FFF2-40B4-BE49-F238E27FC236}">
                <a16:creationId xmlns:a16="http://schemas.microsoft.com/office/drawing/2014/main" id="{CCFA62FE-079D-5C64-332A-F61A77C4414C}"/>
              </a:ext>
            </a:extLst>
          </p:cNvPr>
          <p:cNvSpPr/>
          <p:nvPr/>
        </p:nvSpPr>
        <p:spPr>
          <a:xfrm>
            <a:off x="841835" y="969279"/>
            <a:ext cx="3209170" cy="271202"/>
          </a:xfrm>
          <a:prstGeom prst="roundRect">
            <a:avLst/>
          </a:prstGeom>
          <a:noFill/>
          <a:ln>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09CCD95-CA68-3E9C-8321-3495AB65A68B}"/>
              </a:ext>
            </a:extLst>
          </p:cNvPr>
          <p:cNvSpPr/>
          <p:nvPr/>
        </p:nvSpPr>
        <p:spPr>
          <a:xfrm>
            <a:off x="852468" y="1727735"/>
            <a:ext cx="3209170" cy="271202"/>
          </a:xfrm>
          <a:prstGeom prst="roundRect">
            <a:avLst/>
          </a:prstGeom>
          <a:noFill/>
          <a:ln>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835EDEF-AB7A-42A0-5795-020EA25168E9}"/>
              </a:ext>
            </a:extLst>
          </p:cNvPr>
          <p:cNvSpPr/>
          <p:nvPr/>
        </p:nvSpPr>
        <p:spPr>
          <a:xfrm>
            <a:off x="841835" y="2699642"/>
            <a:ext cx="3209170" cy="271202"/>
          </a:xfrm>
          <a:prstGeom prst="roundRect">
            <a:avLst/>
          </a:prstGeom>
          <a:noFill/>
          <a:ln>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F27EE69-8A27-6BFC-BFB0-DCF5F567035A}"/>
              </a:ext>
            </a:extLst>
          </p:cNvPr>
          <p:cNvSpPr/>
          <p:nvPr/>
        </p:nvSpPr>
        <p:spPr>
          <a:xfrm>
            <a:off x="852468" y="2985821"/>
            <a:ext cx="3209170" cy="271202"/>
          </a:xfrm>
          <a:prstGeom prst="roundRect">
            <a:avLst/>
          </a:prstGeom>
          <a:noFill/>
          <a:ln>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9290398-24DA-5191-F93A-086C75E0CC5B}"/>
              </a:ext>
            </a:extLst>
          </p:cNvPr>
          <p:cNvSpPr/>
          <p:nvPr/>
        </p:nvSpPr>
        <p:spPr>
          <a:xfrm>
            <a:off x="852467" y="6253560"/>
            <a:ext cx="3921551" cy="271202"/>
          </a:xfrm>
          <a:prstGeom prst="roundRect">
            <a:avLst/>
          </a:prstGeom>
          <a:noFill/>
          <a:ln>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49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2937-3BFE-FF54-64B6-4F4BD0A6B126}"/>
              </a:ext>
            </a:extLst>
          </p:cNvPr>
          <p:cNvSpPr>
            <a:spLocks noGrp="1"/>
          </p:cNvSpPr>
          <p:nvPr>
            <p:ph type="title"/>
          </p:nvPr>
        </p:nvSpPr>
        <p:spPr>
          <a:xfrm>
            <a:off x="1916109" y="93029"/>
            <a:ext cx="10026650" cy="655637"/>
          </a:xfrm>
        </p:spPr>
        <p:txBody>
          <a:bodyPr/>
          <a:lstStyle/>
          <a:p>
            <a:r>
              <a:rPr lang="en-US" dirty="0"/>
              <a:t>Weight decay -L2 </a:t>
            </a:r>
            <a:r>
              <a:rPr lang="en-US" dirty="0" err="1"/>
              <a:t>Regularisation</a:t>
            </a:r>
            <a:endParaRPr lang="en-US" dirty="0"/>
          </a:p>
        </p:txBody>
      </p:sp>
      <p:pic>
        <p:nvPicPr>
          <p:cNvPr id="4" name="Picture 3">
            <a:extLst>
              <a:ext uri="{FF2B5EF4-FFF2-40B4-BE49-F238E27FC236}">
                <a16:creationId xmlns:a16="http://schemas.microsoft.com/office/drawing/2014/main" id="{CDE04DF0-71CC-BE54-DE75-8782B1DE945C}"/>
              </a:ext>
            </a:extLst>
          </p:cNvPr>
          <p:cNvPicPr>
            <a:picLocks noChangeAspect="1"/>
          </p:cNvPicPr>
          <p:nvPr/>
        </p:nvPicPr>
        <p:blipFill>
          <a:blip r:embed="rId3"/>
          <a:stretch>
            <a:fillRect/>
          </a:stretch>
        </p:blipFill>
        <p:spPr>
          <a:xfrm>
            <a:off x="2700063" y="3821972"/>
            <a:ext cx="7762349" cy="2274837"/>
          </a:xfrm>
          <a:prstGeom prst="rect">
            <a:avLst/>
          </a:prstGeom>
        </p:spPr>
      </p:pic>
      <p:sp>
        <p:nvSpPr>
          <p:cNvPr id="6" name="TextBox 5">
            <a:extLst>
              <a:ext uri="{FF2B5EF4-FFF2-40B4-BE49-F238E27FC236}">
                <a16:creationId xmlns:a16="http://schemas.microsoft.com/office/drawing/2014/main" id="{48DB49EB-75D5-B601-7F82-2AC39B468070}"/>
              </a:ext>
            </a:extLst>
          </p:cNvPr>
          <p:cNvSpPr txBox="1"/>
          <p:nvPr/>
        </p:nvSpPr>
        <p:spPr>
          <a:xfrm>
            <a:off x="3761669" y="6130593"/>
            <a:ext cx="8280889" cy="584775"/>
          </a:xfrm>
          <a:prstGeom prst="rect">
            <a:avLst/>
          </a:prstGeom>
          <a:noFill/>
        </p:spPr>
        <p:txBody>
          <a:bodyPr wrap="square">
            <a:spAutoFit/>
          </a:bodyPr>
          <a:lstStyle/>
          <a:p>
            <a:r>
              <a:rPr lang="en-US" sz="1600" dirty="0"/>
              <a:t>Per-class accuracies : [0.91666667 0.390625   0.33333333]</a:t>
            </a:r>
          </a:p>
          <a:p>
            <a:endParaRPr lang="en-US" sz="1600" dirty="0"/>
          </a:p>
        </p:txBody>
      </p:sp>
      <p:sp>
        <p:nvSpPr>
          <p:cNvPr id="3" name="TextBox 2">
            <a:extLst>
              <a:ext uri="{FF2B5EF4-FFF2-40B4-BE49-F238E27FC236}">
                <a16:creationId xmlns:a16="http://schemas.microsoft.com/office/drawing/2014/main" id="{5717F909-833F-A882-1B38-BEE629D735FA}"/>
              </a:ext>
            </a:extLst>
          </p:cNvPr>
          <p:cNvSpPr txBox="1"/>
          <p:nvPr/>
        </p:nvSpPr>
        <p:spPr>
          <a:xfrm>
            <a:off x="2382763" y="3360307"/>
            <a:ext cx="8887749" cy="4616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sz="1200" dirty="0"/>
              <a:t>Training Accuracy: 0.7905325293540955||Validation Accuracy: 0.6644295454025269|| Test Accuracy: 0.6825000238418579</a:t>
            </a:r>
          </a:p>
          <a:p>
            <a:endParaRPr lang="en-US" sz="1200" dirty="0"/>
          </a:p>
        </p:txBody>
      </p:sp>
      <p:sp>
        <p:nvSpPr>
          <p:cNvPr id="5" name="Oval 4">
            <a:extLst>
              <a:ext uri="{FF2B5EF4-FFF2-40B4-BE49-F238E27FC236}">
                <a16:creationId xmlns:a16="http://schemas.microsoft.com/office/drawing/2014/main" id="{6E2CCD77-3475-2698-221F-D887F2B6E58C}"/>
              </a:ext>
            </a:extLst>
          </p:cNvPr>
          <p:cNvSpPr/>
          <p:nvPr/>
        </p:nvSpPr>
        <p:spPr>
          <a:xfrm>
            <a:off x="5689359" y="1523912"/>
            <a:ext cx="1325388" cy="1202847"/>
          </a:xfrm>
          <a:prstGeom prst="ellipse">
            <a:avLst/>
          </a:prstGeom>
          <a:solidFill>
            <a:srgbClr val="FF000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68%</a:t>
            </a:r>
          </a:p>
        </p:txBody>
      </p:sp>
      <p:sp>
        <p:nvSpPr>
          <p:cNvPr id="7" name="TextBox 6">
            <a:extLst>
              <a:ext uri="{FF2B5EF4-FFF2-40B4-BE49-F238E27FC236}">
                <a16:creationId xmlns:a16="http://schemas.microsoft.com/office/drawing/2014/main" id="{FD989ECD-7883-8DE6-E0F2-9A05BB0A37DF}"/>
              </a:ext>
            </a:extLst>
          </p:cNvPr>
          <p:cNvSpPr txBox="1"/>
          <p:nvPr/>
        </p:nvSpPr>
        <p:spPr>
          <a:xfrm>
            <a:off x="2035234" y="558760"/>
            <a:ext cx="8633638" cy="307777"/>
          </a:xfrm>
          <a:prstGeom prst="rect">
            <a:avLst/>
          </a:prstGeom>
          <a:noFill/>
        </p:spPr>
        <p:txBody>
          <a:bodyPr wrap="square" rtlCol="0">
            <a:spAutoFit/>
          </a:bodyPr>
          <a:lstStyle/>
          <a:p>
            <a:pPr marL="171450" indent="-171450">
              <a:buFont typeface="Wingdings" pitchFamily="2" charset="2"/>
              <a:buChar char="ü"/>
            </a:pPr>
            <a:r>
              <a:rPr lang="en-GB" sz="1400" u="none" strike="noStrike" dirty="0">
                <a:effectLst/>
                <a:latin typeface="+mj-lt"/>
              </a:rPr>
              <a:t>An effective regularize will be the one that makes the best trade between bias and variance</a:t>
            </a:r>
            <a:endParaRPr lang="en-US" sz="1400" dirty="0">
              <a:latin typeface="+mj-lt"/>
            </a:endParaRPr>
          </a:p>
        </p:txBody>
      </p:sp>
      <p:pic>
        <p:nvPicPr>
          <p:cNvPr id="9" name="Picture 8" descr="A diagram of different types of bias&#10;&#10;Description automatically generated">
            <a:extLst>
              <a:ext uri="{FF2B5EF4-FFF2-40B4-BE49-F238E27FC236}">
                <a16:creationId xmlns:a16="http://schemas.microsoft.com/office/drawing/2014/main" id="{E2D9C9AA-8C25-9417-0C86-40F80508D5CA}"/>
              </a:ext>
            </a:extLst>
          </p:cNvPr>
          <p:cNvPicPr>
            <a:picLocks noChangeAspect="1"/>
          </p:cNvPicPr>
          <p:nvPr/>
        </p:nvPicPr>
        <p:blipFill>
          <a:blip r:embed="rId4"/>
          <a:stretch>
            <a:fillRect/>
          </a:stretch>
        </p:blipFill>
        <p:spPr>
          <a:xfrm>
            <a:off x="2969396" y="1227099"/>
            <a:ext cx="2276870" cy="1964614"/>
          </a:xfrm>
          <a:prstGeom prst="rect">
            <a:avLst/>
          </a:prstGeom>
        </p:spPr>
      </p:pic>
      <p:pic>
        <p:nvPicPr>
          <p:cNvPr id="11" name="Picture 10" descr="A diagram of a model&#10;&#10;Description automatically generated">
            <a:extLst>
              <a:ext uri="{FF2B5EF4-FFF2-40B4-BE49-F238E27FC236}">
                <a16:creationId xmlns:a16="http://schemas.microsoft.com/office/drawing/2014/main" id="{6A440013-93CC-480F-594C-B929FF630B99}"/>
              </a:ext>
            </a:extLst>
          </p:cNvPr>
          <p:cNvPicPr>
            <a:picLocks noChangeAspect="1"/>
          </p:cNvPicPr>
          <p:nvPr/>
        </p:nvPicPr>
        <p:blipFill>
          <a:blip r:embed="rId5"/>
          <a:stretch>
            <a:fillRect/>
          </a:stretch>
        </p:blipFill>
        <p:spPr>
          <a:xfrm>
            <a:off x="7457840" y="1220618"/>
            <a:ext cx="2663135" cy="1977575"/>
          </a:xfrm>
          <a:prstGeom prst="rect">
            <a:avLst/>
          </a:prstGeom>
        </p:spPr>
      </p:pic>
      <p:sp>
        <p:nvSpPr>
          <p:cNvPr id="13" name="TextBox 12">
            <a:extLst>
              <a:ext uri="{FF2B5EF4-FFF2-40B4-BE49-F238E27FC236}">
                <a16:creationId xmlns:a16="http://schemas.microsoft.com/office/drawing/2014/main" id="{F593FFEE-DF24-F6EA-53BC-A1C9EA19BB99}"/>
              </a:ext>
            </a:extLst>
          </p:cNvPr>
          <p:cNvSpPr txBox="1"/>
          <p:nvPr/>
        </p:nvSpPr>
        <p:spPr>
          <a:xfrm>
            <a:off x="133786" y="1637326"/>
            <a:ext cx="2175020" cy="3785652"/>
          </a:xfrm>
          <a:prstGeom prst="rect">
            <a:avLst/>
          </a:prstGeom>
          <a:noFill/>
        </p:spPr>
        <p:txBody>
          <a:bodyPr wrap="square">
            <a:spAutoFit/>
          </a:bodyPr>
          <a:lstStyle/>
          <a:p>
            <a:pPr marL="171450" indent="-171450">
              <a:buFont typeface="Wingdings" pitchFamily="2" charset="2"/>
              <a:buChar char="§"/>
            </a:pPr>
            <a:r>
              <a:rPr lang="en-GB" sz="1200" b="1" i="0" u="none" strike="noStrike" dirty="0">
                <a:effectLst/>
                <a:latin typeface="Nunito" pitchFamily="2" charset="77"/>
              </a:rPr>
              <a:t>High Bias, Low Variance</a:t>
            </a:r>
          </a:p>
          <a:p>
            <a:r>
              <a:rPr lang="en-GB" sz="1200" b="1" dirty="0">
                <a:solidFill>
                  <a:srgbClr val="FFFF00"/>
                </a:solidFill>
                <a:latin typeface="Nunito" pitchFamily="2" charset="77"/>
              </a:rPr>
              <a:t>Underfitting</a:t>
            </a:r>
          </a:p>
          <a:p>
            <a:endParaRPr lang="en-GB" sz="1200" b="1" dirty="0">
              <a:solidFill>
                <a:srgbClr val="FFFF00"/>
              </a:solidFill>
              <a:latin typeface="Nunito" pitchFamily="2" charset="77"/>
            </a:endParaRPr>
          </a:p>
          <a:p>
            <a:endParaRPr lang="en-GB" sz="1200" b="1" dirty="0">
              <a:solidFill>
                <a:srgbClr val="FFFF00"/>
              </a:solidFill>
              <a:latin typeface="Nunito" pitchFamily="2" charset="77"/>
            </a:endParaRPr>
          </a:p>
          <a:p>
            <a:endParaRPr lang="en-GB" sz="1200" b="1" dirty="0">
              <a:latin typeface="Nunito" pitchFamily="2" charset="77"/>
            </a:endParaRPr>
          </a:p>
          <a:p>
            <a:pPr marL="171450" indent="-171450">
              <a:buFont typeface="Wingdings" pitchFamily="2" charset="2"/>
              <a:buChar char="§"/>
            </a:pPr>
            <a:r>
              <a:rPr lang="en-GB" sz="1200" b="1" dirty="0">
                <a:latin typeface="Nunito" pitchFamily="2" charset="77"/>
              </a:rPr>
              <a:t>High Variance, Low Bias</a:t>
            </a:r>
          </a:p>
          <a:p>
            <a:r>
              <a:rPr lang="en-GB" sz="1200" b="1" dirty="0">
                <a:solidFill>
                  <a:srgbClr val="FFFF00"/>
                </a:solidFill>
                <a:latin typeface="Nunito" pitchFamily="2" charset="77"/>
              </a:rPr>
              <a:t>Overfitting</a:t>
            </a:r>
          </a:p>
          <a:p>
            <a:endParaRPr lang="en-GB" sz="1200" b="1" dirty="0">
              <a:solidFill>
                <a:srgbClr val="FFFF00"/>
              </a:solidFill>
              <a:latin typeface="Nunito" pitchFamily="2" charset="77"/>
            </a:endParaRPr>
          </a:p>
          <a:p>
            <a:endParaRPr lang="en-GB" sz="1200" b="1" dirty="0">
              <a:solidFill>
                <a:srgbClr val="FFFF00"/>
              </a:solidFill>
              <a:latin typeface="Nunito" pitchFamily="2" charset="77"/>
            </a:endParaRPr>
          </a:p>
          <a:p>
            <a:endParaRPr lang="en-GB" sz="1200" b="1" dirty="0">
              <a:latin typeface="Nunito" pitchFamily="2" charset="77"/>
            </a:endParaRPr>
          </a:p>
          <a:p>
            <a:pPr marL="171450" indent="-171450">
              <a:buFont typeface="Wingdings" pitchFamily="2" charset="2"/>
              <a:buChar char="§"/>
            </a:pPr>
            <a:r>
              <a:rPr lang="en-GB" sz="1200" b="1" dirty="0">
                <a:latin typeface="Nunito" pitchFamily="2" charset="77"/>
              </a:rPr>
              <a:t>High-Bias, High Variance</a:t>
            </a:r>
          </a:p>
          <a:p>
            <a:r>
              <a:rPr lang="en-GB" sz="1200" b="1" dirty="0">
                <a:solidFill>
                  <a:srgbClr val="FFFF00"/>
                </a:solidFill>
                <a:latin typeface="Nunito" pitchFamily="2" charset="77"/>
              </a:rPr>
              <a:t>Sensitive to training data</a:t>
            </a:r>
          </a:p>
          <a:p>
            <a:r>
              <a:rPr lang="en-GB" sz="1200" b="1" dirty="0">
                <a:solidFill>
                  <a:srgbClr val="FFFF00"/>
                </a:solidFill>
                <a:latin typeface="Nunito" pitchFamily="2" charset="77"/>
              </a:rPr>
              <a:t>Unreliable predictions</a:t>
            </a:r>
          </a:p>
          <a:p>
            <a:endParaRPr lang="en-GB" sz="1200" b="1" dirty="0">
              <a:solidFill>
                <a:srgbClr val="FFFF00"/>
              </a:solidFill>
              <a:latin typeface="Nunito" pitchFamily="2" charset="77"/>
            </a:endParaRPr>
          </a:p>
          <a:p>
            <a:endParaRPr lang="en-GB" sz="1200" b="1" dirty="0">
              <a:solidFill>
                <a:srgbClr val="FFFF00"/>
              </a:solidFill>
              <a:latin typeface="Nunito" pitchFamily="2" charset="77"/>
            </a:endParaRPr>
          </a:p>
          <a:p>
            <a:endParaRPr lang="en-GB" sz="1200" b="1" dirty="0">
              <a:solidFill>
                <a:srgbClr val="FFFF00"/>
              </a:solidFill>
              <a:latin typeface="Nunito" pitchFamily="2" charset="77"/>
            </a:endParaRPr>
          </a:p>
          <a:p>
            <a:endParaRPr lang="en-GB" sz="1200" b="1" dirty="0">
              <a:latin typeface="Nunito" pitchFamily="2" charset="77"/>
            </a:endParaRPr>
          </a:p>
          <a:p>
            <a:pPr marL="171450" indent="-171450">
              <a:buFont typeface="Wingdings" pitchFamily="2" charset="2"/>
              <a:buChar char="§"/>
            </a:pPr>
            <a:r>
              <a:rPr lang="en-GB" sz="1200" b="1" dirty="0">
                <a:latin typeface="Nunito" pitchFamily="2" charset="77"/>
              </a:rPr>
              <a:t>Low Bias, Low Variance</a:t>
            </a:r>
          </a:p>
          <a:p>
            <a:r>
              <a:rPr lang="en-GB" sz="1200" b="1" dirty="0">
                <a:solidFill>
                  <a:srgbClr val="FFFF00"/>
                </a:solidFill>
                <a:latin typeface="Nunito" pitchFamily="2" charset="77"/>
              </a:rPr>
              <a:t>Perfect Scenario</a:t>
            </a:r>
          </a:p>
          <a:p>
            <a:r>
              <a:rPr lang="en-GB" sz="1200" b="1" dirty="0">
                <a:solidFill>
                  <a:srgbClr val="FFFF00"/>
                </a:solidFill>
                <a:latin typeface="Nunito" pitchFamily="2" charset="77"/>
              </a:rPr>
              <a:t>(Not Feasible in reality)</a:t>
            </a:r>
            <a:endParaRPr lang="en-US" sz="1200" dirty="0">
              <a:solidFill>
                <a:srgbClr val="FFFF00"/>
              </a:solidFill>
            </a:endParaRPr>
          </a:p>
        </p:txBody>
      </p:sp>
      <p:sp>
        <p:nvSpPr>
          <p:cNvPr id="14" name="Rectangle 13">
            <a:extLst>
              <a:ext uri="{FF2B5EF4-FFF2-40B4-BE49-F238E27FC236}">
                <a16:creationId xmlns:a16="http://schemas.microsoft.com/office/drawing/2014/main" id="{8AD17E3B-099B-36CB-7B2B-21D1BCCE8B83}"/>
              </a:ext>
            </a:extLst>
          </p:cNvPr>
          <p:cNvSpPr/>
          <p:nvPr/>
        </p:nvSpPr>
        <p:spPr>
          <a:xfrm>
            <a:off x="81950" y="1637326"/>
            <a:ext cx="2175020" cy="390762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17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5" grpId="0" animBg="1"/>
      <p:bldP spid="13"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1ABBE0-97E5-0E54-632B-DD8D39F3456A}"/>
              </a:ext>
            </a:extLst>
          </p:cNvPr>
          <p:cNvSpPr txBox="1"/>
          <p:nvPr/>
        </p:nvSpPr>
        <p:spPr>
          <a:xfrm>
            <a:off x="73100" y="5803913"/>
            <a:ext cx="4793334" cy="95410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GB" sz="1400" b="0" i="0" u="none" strike="noStrike" dirty="0">
                <a:effectLst/>
                <a:latin typeface="Courier New" panose="02070309020205020404" pitchFamily="49" charset="0"/>
              </a:rPr>
              <a:t>Overall Test Accuracy: 0.8907766938209534 </a:t>
            </a:r>
          </a:p>
          <a:p>
            <a:r>
              <a:rPr lang="en-GB" sz="1400" b="0" i="0" u="none" strike="noStrike" dirty="0">
                <a:effectLst/>
                <a:latin typeface="Courier New" panose="02070309020205020404" pitchFamily="49" charset="0"/>
              </a:rPr>
              <a:t>Accuracy for car: 0.9041994750656168 </a:t>
            </a:r>
          </a:p>
          <a:p>
            <a:r>
              <a:rPr lang="en-GB" sz="1400" b="0" i="0" u="none" strike="noStrike" dirty="0">
                <a:effectLst/>
                <a:latin typeface="Courier New" panose="02070309020205020404" pitchFamily="49" charset="0"/>
              </a:rPr>
              <a:t>Accuracy for pedestrian: 0.9164578111946533 Accuracy for bike: 0.8464864864864865</a:t>
            </a:r>
            <a:endParaRPr lang="en-US" sz="1400" dirty="0"/>
          </a:p>
        </p:txBody>
      </p:sp>
      <p:sp>
        <p:nvSpPr>
          <p:cNvPr id="8" name="TextBox 7">
            <a:extLst>
              <a:ext uri="{FF2B5EF4-FFF2-40B4-BE49-F238E27FC236}">
                <a16:creationId xmlns:a16="http://schemas.microsoft.com/office/drawing/2014/main" id="{0675839C-ABD2-DC12-CF12-421E539387B8}"/>
              </a:ext>
            </a:extLst>
          </p:cNvPr>
          <p:cNvSpPr txBox="1"/>
          <p:nvPr/>
        </p:nvSpPr>
        <p:spPr>
          <a:xfrm>
            <a:off x="5002618" y="26350"/>
            <a:ext cx="4816548" cy="369332"/>
          </a:xfrm>
          <a:prstGeom prst="rect">
            <a:avLst/>
          </a:prstGeom>
          <a:noFill/>
        </p:spPr>
        <p:txBody>
          <a:bodyPr wrap="square" rtlCol="0">
            <a:spAutoFit/>
          </a:bodyPr>
          <a:lstStyle/>
          <a:p>
            <a:r>
              <a:rPr lang="en-US" dirty="0"/>
              <a:t>LR SCHEDULER</a:t>
            </a:r>
          </a:p>
        </p:txBody>
      </p:sp>
      <p:sp>
        <p:nvSpPr>
          <p:cNvPr id="9" name="TextBox 8">
            <a:extLst>
              <a:ext uri="{FF2B5EF4-FFF2-40B4-BE49-F238E27FC236}">
                <a16:creationId xmlns:a16="http://schemas.microsoft.com/office/drawing/2014/main" id="{9B7DCFFC-8D69-AE8F-91E2-E5C4CD797801}"/>
              </a:ext>
            </a:extLst>
          </p:cNvPr>
          <p:cNvSpPr txBox="1"/>
          <p:nvPr/>
        </p:nvSpPr>
        <p:spPr>
          <a:xfrm>
            <a:off x="1435396" y="1010628"/>
            <a:ext cx="4369982" cy="369332"/>
          </a:xfrm>
          <a:prstGeom prst="rect">
            <a:avLst/>
          </a:prstGeom>
          <a:noFill/>
        </p:spPr>
        <p:txBody>
          <a:bodyPr wrap="square" rtlCol="0">
            <a:spAutoFit/>
          </a:bodyPr>
          <a:lstStyle/>
          <a:p>
            <a:r>
              <a:rPr lang="en-US" dirty="0" err="1"/>
              <a:t>Kaiming</a:t>
            </a:r>
            <a:r>
              <a:rPr lang="en-US" dirty="0"/>
              <a:t> Uniform, Exponential LR</a:t>
            </a:r>
          </a:p>
        </p:txBody>
      </p:sp>
      <p:sp>
        <p:nvSpPr>
          <p:cNvPr id="10" name="TextBox 9">
            <a:extLst>
              <a:ext uri="{FF2B5EF4-FFF2-40B4-BE49-F238E27FC236}">
                <a16:creationId xmlns:a16="http://schemas.microsoft.com/office/drawing/2014/main" id="{BAC70453-4FFC-9908-258B-866A1E919F58}"/>
              </a:ext>
            </a:extLst>
          </p:cNvPr>
          <p:cNvSpPr txBox="1"/>
          <p:nvPr/>
        </p:nvSpPr>
        <p:spPr>
          <a:xfrm>
            <a:off x="7410892" y="1032122"/>
            <a:ext cx="4369982" cy="369332"/>
          </a:xfrm>
          <a:prstGeom prst="rect">
            <a:avLst/>
          </a:prstGeom>
          <a:noFill/>
        </p:spPr>
        <p:txBody>
          <a:bodyPr wrap="square" rtlCol="0">
            <a:spAutoFit/>
          </a:bodyPr>
          <a:lstStyle/>
          <a:p>
            <a:r>
              <a:rPr lang="en-US" dirty="0" err="1"/>
              <a:t>Kaiming</a:t>
            </a:r>
            <a:r>
              <a:rPr lang="en-US" dirty="0"/>
              <a:t> Uniform, Multi-Step LR</a:t>
            </a:r>
          </a:p>
        </p:txBody>
      </p:sp>
      <p:pic>
        <p:nvPicPr>
          <p:cNvPr id="1028" name="Picture 4">
            <a:extLst>
              <a:ext uri="{FF2B5EF4-FFF2-40B4-BE49-F238E27FC236}">
                <a16:creationId xmlns:a16="http://schemas.microsoft.com/office/drawing/2014/main" id="{5DB438B4-E4B2-E461-AF30-B315C3ADA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378" y="1538962"/>
            <a:ext cx="5975496" cy="2172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3147E8-AEC7-1B1E-4B9F-7FCCE393C3F6}"/>
              </a:ext>
            </a:extLst>
          </p:cNvPr>
          <p:cNvSpPr txBox="1"/>
          <p:nvPr/>
        </p:nvSpPr>
        <p:spPr>
          <a:xfrm>
            <a:off x="6711802" y="3863806"/>
            <a:ext cx="4966580" cy="95410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GB" sz="1400" b="0" i="0" u="none" strike="noStrike" dirty="0">
                <a:effectLst/>
                <a:latin typeface="Courier New" panose="02070309020205020404" pitchFamily="49" charset="0"/>
              </a:rPr>
              <a:t>Overall Test Accuracy: 0.9233703017234802 Accuracy for car: 0.9441489361702128 </a:t>
            </a:r>
          </a:p>
          <a:p>
            <a:r>
              <a:rPr lang="en-GB" sz="1400" b="0" i="0" u="none" strike="noStrike" dirty="0">
                <a:effectLst/>
                <a:latin typeface="Courier New" panose="02070309020205020404" pitchFamily="49" charset="0"/>
              </a:rPr>
              <a:t>Accuracy for pedestrian: 0.8910472972972973 </a:t>
            </a:r>
          </a:p>
          <a:p>
            <a:r>
              <a:rPr lang="en-GB" sz="1400" b="0" i="0" u="none" strike="noStrike" dirty="0">
                <a:effectLst/>
                <a:latin typeface="Courier New" panose="02070309020205020404" pitchFamily="49" charset="0"/>
              </a:rPr>
              <a:t>Accuracy for bike: 0.9472573839662447</a:t>
            </a:r>
            <a:endParaRPr lang="en-US" sz="1400" dirty="0"/>
          </a:p>
        </p:txBody>
      </p:sp>
      <p:sp>
        <p:nvSpPr>
          <p:cNvPr id="15" name="TextBox 14">
            <a:extLst>
              <a:ext uri="{FF2B5EF4-FFF2-40B4-BE49-F238E27FC236}">
                <a16:creationId xmlns:a16="http://schemas.microsoft.com/office/drawing/2014/main" id="{85C3E7DB-B998-9416-59C5-F7BFB0C63F97}"/>
              </a:ext>
            </a:extLst>
          </p:cNvPr>
          <p:cNvSpPr txBox="1"/>
          <p:nvPr/>
        </p:nvSpPr>
        <p:spPr>
          <a:xfrm>
            <a:off x="6711802" y="4871771"/>
            <a:ext cx="4968854" cy="95410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GB" sz="1400" b="0" i="0" u="none" strike="noStrike" dirty="0">
                <a:effectLst/>
                <a:latin typeface="Courier New" panose="02070309020205020404" pitchFamily="49" charset="0"/>
              </a:rPr>
              <a:t>Overall Test Accuracy: 0.9185159206390381 Accuracy for car: 0.9608636977058029</a:t>
            </a:r>
          </a:p>
          <a:p>
            <a:r>
              <a:rPr lang="en-GB" sz="1400" b="0" i="0" u="none" strike="noStrike" dirty="0">
                <a:effectLst/>
                <a:latin typeface="Courier New" panose="02070309020205020404" pitchFamily="49" charset="0"/>
              </a:rPr>
              <a:t>Accuracy for pedestrian: 0.882303132938188 </a:t>
            </a:r>
          </a:p>
          <a:p>
            <a:r>
              <a:rPr lang="en-GB" sz="1400" b="0" i="0" u="none" strike="noStrike" dirty="0">
                <a:effectLst/>
                <a:latin typeface="Courier New" panose="02070309020205020404" pitchFamily="49" charset="0"/>
              </a:rPr>
              <a:t>Accuracy for bike: 0.9303534303534303</a:t>
            </a:r>
            <a:endParaRPr lang="en-US" sz="1400" dirty="0"/>
          </a:p>
        </p:txBody>
      </p:sp>
      <p:sp>
        <p:nvSpPr>
          <p:cNvPr id="17" name="TextBox 16">
            <a:extLst>
              <a:ext uri="{FF2B5EF4-FFF2-40B4-BE49-F238E27FC236}">
                <a16:creationId xmlns:a16="http://schemas.microsoft.com/office/drawing/2014/main" id="{CAA25349-828F-93DF-B7CF-DBE89C127D40}"/>
              </a:ext>
            </a:extLst>
          </p:cNvPr>
          <p:cNvSpPr txBox="1"/>
          <p:nvPr/>
        </p:nvSpPr>
        <p:spPr>
          <a:xfrm>
            <a:off x="6701170" y="5879736"/>
            <a:ext cx="4977212" cy="95410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GB" sz="1400" b="0" i="0" u="none" strike="noStrike" dirty="0">
                <a:effectLst/>
                <a:latin typeface="Courier New" panose="02070309020205020404" pitchFamily="49" charset="0"/>
              </a:rPr>
              <a:t>Overall Test Accuracy: 0.9088072180747986 Accuracy for car: 0.9310344827586207</a:t>
            </a:r>
          </a:p>
          <a:p>
            <a:r>
              <a:rPr lang="en-GB" sz="1400" b="0" i="0" u="none" strike="noStrike" dirty="0">
                <a:effectLst/>
                <a:latin typeface="Courier New" panose="02070309020205020404" pitchFamily="49" charset="0"/>
              </a:rPr>
              <a:t>Accuracy for pedestrian: 0.8736310025273799 </a:t>
            </a:r>
          </a:p>
          <a:p>
            <a:r>
              <a:rPr lang="en-GB" sz="1400" b="0" i="0" u="none" strike="noStrike" dirty="0">
                <a:effectLst/>
                <a:latin typeface="Courier New" panose="02070309020205020404" pitchFamily="49" charset="0"/>
              </a:rPr>
              <a:t>Accuracy for bike: 0.9353128313891834</a:t>
            </a:r>
            <a:endParaRPr lang="en-US" sz="1400" dirty="0"/>
          </a:p>
        </p:txBody>
      </p:sp>
      <p:pic>
        <p:nvPicPr>
          <p:cNvPr id="1030" name="Picture 6">
            <a:extLst>
              <a:ext uri="{FF2B5EF4-FFF2-40B4-BE49-F238E27FC236}">
                <a16:creationId xmlns:a16="http://schemas.microsoft.com/office/drawing/2014/main" id="{C9E52EF9-D4B0-6B2C-E5D5-6EF8C062C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1" y="1538962"/>
            <a:ext cx="5659179" cy="21724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4FECD28-4A42-B23A-A5A2-9DBBDD772874}"/>
              </a:ext>
            </a:extLst>
          </p:cNvPr>
          <p:cNvSpPr txBox="1"/>
          <p:nvPr/>
        </p:nvSpPr>
        <p:spPr>
          <a:xfrm>
            <a:off x="73099" y="4777528"/>
            <a:ext cx="4793335" cy="95410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GB" sz="1400" dirty="0">
                <a:latin typeface="Courier New" panose="02070309020205020404" pitchFamily="49" charset="0"/>
              </a:rPr>
              <a:t>Overall Test Accuracy: 0.9039528369903564 </a:t>
            </a:r>
          </a:p>
          <a:p>
            <a:r>
              <a:rPr lang="en-GB" sz="1400" dirty="0">
                <a:latin typeface="Courier New" panose="02070309020205020404" pitchFamily="49" charset="0"/>
              </a:rPr>
              <a:t>Accuracy for car: 0.9369127516778524 </a:t>
            </a:r>
          </a:p>
          <a:p>
            <a:r>
              <a:rPr lang="en-GB" sz="1400" dirty="0">
                <a:latin typeface="Courier New" panose="02070309020205020404" pitchFamily="49" charset="0"/>
              </a:rPr>
              <a:t>Accuracy for pedestrian: 0.8603491271820449 </a:t>
            </a:r>
          </a:p>
          <a:p>
            <a:r>
              <a:rPr lang="en-GB" sz="1400" dirty="0">
                <a:latin typeface="Courier New" panose="02070309020205020404" pitchFamily="49" charset="0"/>
              </a:rPr>
              <a:t>Accuracy for bike: 0.9337606837606838</a:t>
            </a:r>
            <a:endParaRPr lang="en-US" sz="1400" dirty="0">
              <a:latin typeface="Courier New" panose="02070309020205020404" pitchFamily="49" charset="0"/>
            </a:endParaRPr>
          </a:p>
        </p:txBody>
      </p:sp>
      <p:sp>
        <p:nvSpPr>
          <p:cNvPr id="25" name="TextBox 24">
            <a:extLst>
              <a:ext uri="{FF2B5EF4-FFF2-40B4-BE49-F238E27FC236}">
                <a16:creationId xmlns:a16="http://schemas.microsoft.com/office/drawing/2014/main" id="{1F638605-53C2-3D19-C372-647CC5506CBC}"/>
              </a:ext>
            </a:extLst>
          </p:cNvPr>
          <p:cNvSpPr txBox="1"/>
          <p:nvPr/>
        </p:nvSpPr>
        <p:spPr>
          <a:xfrm>
            <a:off x="95693" y="3806063"/>
            <a:ext cx="4770741" cy="954107"/>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GB" sz="1400" dirty="0">
                <a:latin typeface="Courier New" panose="02070309020205020404" pitchFamily="49" charset="0"/>
              </a:rPr>
              <a:t>Overall Test Accuracy: 0.9115811586380005 </a:t>
            </a:r>
          </a:p>
          <a:p>
            <a:r>
              <a:rPr lang="en-GB" sz="1400" dirty="0">
                <a:latin typeface="Courier New" panose="02070309020205020404" pitchFamily="49" charset="0"/>
              </a:rPr>
              <a:t>Accuracy for car: 0.9163292847503374 </a:t>
            </a:r>
          </a:p>
          <a:p>
            <a:r>
              <a:rPr lang="en-GB" sz="1400" dirty="0">
                <a:latin typeface="Courier New" panose="02070309020205020404" pitchFamily="49" charset="0"/>
              </a:rPr>
              <a:t>Accuracy for pedestrian: 0.9022108843537415 </a:t>
            </a:r>
          </a:p>
          <a:p>
            <a:r>
              <a:rPr lang="en-GB" sz="1400" dirty="0">
                <a:latin typeface="Courier New" panose="02070309020205020404" pitchFamily="49" charset="0"/>
              </a:rPr>
              <a:t>Accuracy for bike: 0.9193381592554292</a:t>
            </a:r>
            <a:endParaRPr lang="en-US" sz="1400" dirty="0">
              <a:latin typeface="Courier New" panose="02070309020205020404" pitchFamily="49" charset="0"/>
            </a:endParaRPr>
          </a:p>
        </p:txBody>
      </p:sp>
      <p:sp>
        <p:nvSpPr>
          <p:cNvPr id="2" name="Left-right Arrow 1">
            <a:extLst>
              <a:ext uri="{FF2B5EF4-FFF2-40B4-BE49-F238E27FC236}">
                <a16:creationId xmlns:a16="http://schemas.microsoft.com/office/drawing/2014/main" id="{9A966CED-7EBA-FF03-9740-9B0B5206D8C6}"/>
              </a:ext>
            </a:extLst>
          </p:cNvPr>
          <p:cNvSpPr/>
          <p:nvPr/>
        </p:nvSpPr>
        <p:spPr>
          <a:xfrm>
            <a:off x="4904268" y="3902934"/>
            <a:ext cx="1679944" cy="802316"/>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Batch 8</a:t>
            </a:r>
          </a:p>
        </p:txBody>
      </p:sp>
      <p:sp>
        <p:nvSpPr>
          <p:cNvPr id="3" name="Left-right Arrow 2">
            <a:extLst>
              <a:ext uri="{FF2B5EF4-FFF2-40B4-BE49-F238E27FC236}">
                <a16:creationId xmlns:a16="http://schemas.microsoft.com/office/drawing/2014/main" id="{19D57B0D-EC9E-057C-CFFC-4E2E7CC7936C}"/>
              </a:ext>
            </a:extLst>
          </p:cNvPr>
          <p:cNvSpPr/>
          <p:nvPr/>
        </p:nvSpPr>
        <p:spPr>
          <a:xfrm>
            <a:off x="4904268" y="4817913"/>
            <a:ext cx="1679944" cy="802316"/>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Batch 16</a:t>
            </a:r>
          </a:p>
        </p:txBody>
      </p:sp>
      <p:sp>
        <p:nvSpPr>
          <p:cNvPr id="4" name="Left-right Arrow 3">
            <a:extLst>
              <a:ext uri="{FF2B5EF4-FFF2-40B4-BE49-F238E27FC236}">
                <a16:creationId xmlns:a16="http://schemas.microsoft.com/office/drawing/2014/main" id="{2C72B769-7384-11FC-906C-652F67256CAC}"/>
              </a:ext>
            </a:extLst>
          </p:cNvPr>
          <p:cNvSpPr/>
          <p:nvPr/>
        </p:nvSpPr>
        <p:spPr>
          <a:xfrm>
            <a:off x="4904268" y="5825878"/>
            <a:ext cx="1679944" cy="802316"/>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Batch 32</a:t>
            </a:r>
          </a:p>
        </p:txBody>
      </p:sp>
      <p:sp>
        <p:nvSpPr>
          <p:cNvPr id="5" name="Rounded Rectangle 4">
            <a:extLst>
              <a:ext uri="{FF2B5EF4-FFF2-40B4-BE49-F238E27FC236}">
                <a16:creationId xmlns:a16="http://schemas.microsoft.com/office/drawing/2014/main" id="{64BE7A17-BCC5-5FA9-50D9-1FE41D716DFA}"/>
              </a:ext>
            </a:extLst>
          </p:cNvPr>
          <p:cNvSpPr/>
          <p:nvPr/>
        </p:nvSpPr>
        <p:spPr>
          <a:xfrm>
            <a:off x="9229060" y="3902934"/>
            <a:ext cx="1998921" cy="233131"/>
          </a:xfrm>
          <a:prstGeom prst="roundRect">
            <a:avLst/>
          </a:prstGeom>
          <a:noFill/>
          <a:ln w="28575">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12126F-0092-0285-1B8C-7C66FB7DCDDE}"/>
              </a:ext>
            </a:extLst>
          </p:cNvPr>
          <p:cNvSpPr/>
          <p:nvPr/>
        </p:nvSpPr>
        <p:spPr>
          <a:xfrm>
            <a:off x="5282747" y="402869"/>
            <a:ext cx="1325388" cy="1202847"/>
          </a:xfrm>
          <a:prstGeom prst="ellipse">
            <a:avLst/>
          </a:prstGeom>
          <a:solidFill>
            <a:srgbClr val="FFC00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92%</a:t>
            </a:r>
          </a:p>
        </p:txBody>
      </p:sp>
    </p:spTree>
    <p:extLst>
      <p:ext uri="{BB962C8B-B14F-4D97-AF65-F5344CB8AC3E}">
        <p14:creationId xmlns:p14="http://schemas.microsoft.com/office/powerpoint/2010/main" val="353854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additive="base">
                                        <p:cTn id="11" dur="500" fill="hold"/>
                                        <p:tgtEl>
                                          <p:spTgt spid="1030"/>
                                        </p:tgtEl>
                                        <p:attrNameLst>
                                          <p:attrName>ppt_x</p:attrName>
                                        </p:attrNameLst>
                                      </p:cBhvr>
                                      <p:tavLst>
                                        <p:tav tm="0">
                                          <p:val>
                                            <p:strVal val="#ppt_x"/>
                                          </p:val>
                                        </p:tav>
                                        <p:tav tm="100000">
                                          <p:val>
                                            <p:strVal val="#ppt_x"/>
                                          </p:val>
                                        </p:tav>
                                      </p:tavLst>
                                    </p:anim>
                                    <p:anim calcmode="lin" valueType="num">
                                      <p:cBhvr additive="base">
                                        <p:cTn id="12" dur="500" fill="hold"/>
                                        <p:tgtEl>
                                          <p:spTgt spid="10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linds(horizontal)">
                                      <p:cBhvr>
                                        <p:cTn id="43" dur="500"/>
                                        <p:tgtEl>
                                          <p:spTgt spid="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500"/>
                                        <p:tgtEl>
                                          <p:spTgt spid="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linds(horizontal)">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ppt_x"/>
                                          </p:val>
                                        </p:tav>
                                        <p:tav tm="100000">
                                          <p:val>
                                            <p:strVal val="#ppt_x"/>
                                          </p:val>
                                        </p:tav>
                                      </p:tavLst>
                                    </p:anim>
                                    <p:anim calcmode="lin" valueType="num">
                                      <p:cBhvr additive="base">
                                        <p:cTn id="55" dur="500" fill="hold"/>
                                        <p:tgtEl>
                                          <p:spTgt spid="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ppt_x"/>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2" grpId="0" animBg="1"/>
      <p:bldP spid="15" grpId="0" animBg="1"/>
      <p:bldP spid="17" grpId="0" animBg="1"/>
      <p:bldP spid="23" grpId="0" animBg="1"/>
      <p:bldP spid="25" grpId="0" animBg="1"/>
      <p:bldP spid="2" grpId="0" animBg="1"/>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2937-3BFE-FF54-64B6-4F4BD0A6B126}"/>
              </a:ext>
            </a:extLst>
          </p:cNvPr>
          <p:cNvSpPr>
            <a:spLocks noGrp="1"/>
          </p:cNvSpPr>
          <p:nvPr>
            <p:ph type="title"/>
          </p:nvPr>
        </p:nvSpPr>
        <p:spPr>
          <a:xfrm>
            <a:off x="562537" y="241400"/>
            <a:ext cx="11066926" cy="655637"/>
          </a:xfrm>
        </p:spPr>
        <p:txBody>
          <a:bodyPr>
            <a:noAutofit/>
          </a:bodyPr>
          <a:lstStyle/>
          <a:p>
            <a:r>
              <a:rPr lang="en-US" sz="1800" dirty="0"/>
              <a:t>Hyper-Parameter tuning –Dropout(0.3), Batch </a:t>
            </a:r>
            <a:r>
              <a:rPr lang="en-US" sz="1800" dirty="0" err="1"/>
              <a:t>Normalisation</a:t>
            </a:r>
            <a:r>
              <a:rPr lang="en-US" sz="1800" dirty="0"/>
              <a:t>, L2 </a:t>
            </a:r>
            <a:r>
              <a:rPr lang="en-US" sz="1800" dirty="0" err="1"/>
              <a:t>regulariser</a:t>
            </a:r>
            <a:r>
              <a:rPr lang="en-US" sz="1800" dirty="0"/>
              <a:t>(0.01), EXP_LR, BATCH_SIZE = 8</a:t>
            </a:r>
          </a:p>
        </p:txBody>
      </p:sp>
      <p:pic>
        <p:nvPicPr>
          <p:cNvPr id="2050" name="Picture 2">
            <a:extLst>
              <a:ext uri="{FF2B5EF4-FFF2-40B4-BE49-F238E27FC236}">
                <a16:creationId xmlns:a16="http://schemas.microsoft.com/office/drawing/2014/main" id="{65BAD653-A689-2FA8-788F-3E4448988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88" y="2879630"/>
            <a:ext cx="5592962" cy="20800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7DB05A-42CC-D463-B1FB-7C08905946BF}"/>
              </a:ext>
            </a:extLst>
          </p:cNvPr>
          <p:cNvSpPr txBox="1"/>
          <p:nvPr/>
        </p:nvSpPr>
        <p:spPr>
          <a:xfrm>
            <a:off x="64579" y="5539394"/>
            <a:ext cx="6097772" cy="107721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GB" sz="1600" b="0" i="0" u="none" strike="noStrike" dirty="0">
                <a:solidFill>
                  <a:schemeClr val="tx1"/>
                </a:solidFill>
                <a:effectLst/>
                <a:latin typeface="Courier New" panose="02070309020205020404" pitchFamily="49" charset="0"/>
              </a:rPr>
              <a:t>Overall Test Accuracy: 0.9219833612442017 Accuracy for car: 0.9642857142857143 </a:t>
            </a:r>
          </a:p>
          <a:p>
            <a:r>
              <a:rPr lang="en-GB" sz="1600" b="0" i="0" u="none" strike="noStrike" dirty="0">
                <a:solidFill>
                  <a:schemeClr val="tx1"/>
                </a:solidFill>
                <a:effectLst/>
                <a:latin typeface="Courier New" panose="02070309020205020404" pitchFamily="49" charset="0"/>
              </a:rPr>
              <a:t>Accuracy for pedestrian: 0.8792517006802721 Accuracy for bike: 0.9411764705882353</a:t>
            </a:r>
            <a:endParaRPr lang="en-US" sz="1600" dirty="0">
              <a:solidFill>
                <a:schemeClr val="tx1"/>
              </a:solidFill>
            </a:endParaRPr>
          </a:p>
        </p:txBody>
      </p:sp>
      <p:pic>
        <p:nvPicPr>
          <p:cNvPr id="2052" name="Picture 4">
            <a:extLst>
              <a:ext uri="{FF2B5EF4-FFF2-40B4-BE49-F238E27FC236}">
                <a16:creationId xmlns:a16="http://schemas.microsoft.com/office/drawing/2014/main" id="{FFE1E469-703A-7C52-6D8F-DC23B7271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206" y="2854053"/>
            <a:ext cx="5599814" cy="21757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11B120-A67E-25B0-ED4E-7C766267364D}"/>
              </a:ext>
            </a:extLst>
          </p:cNvPr>
          <p:cNvSpPr txBox="1"/>
          <p:nvPr/>
        </p:nvSpPr>
        <p:spPr>
          <a:xfrm>
            <a:off x="6162351" y="5539382"/>
            <a:ext cx="5780669" cy="107721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r>
              <a:rPr lang="en-GB" sz="1600" b="0" i="0" u="none" strike="noStrike" dirty="0">
                <a:solidFill>
                  <a:schemeClr val="tx1"/>
                </a:solidFill>
                <a:effectLst/>
                <a:latin typeface="Courier New" panose="02070309020205020404" pitchFamily="49" charset="0"/>
              </a:rPr>
              <a:t>Overall Test Accuracy: 0.9316921234130859 Accuracy for car: 0.9534246575342465 </a:t>
            </a:r>
          </a:p>
          <a:p>
            <a:r>
              <a:rPr lang="en-GB" sz="1600" b="0" i="0" u="none" strike="noStrike" dirty="0">
                <a:solidFill>
                  <a:schemeClr val="tx1"/>
                </a:solidFill>
                <a:effectLst/>
                <a:latin typeface="Courier New" panose="02070309020205020404" pitchFamily="49" charset="0"/>
              </a:rPr>
              <a:t>Accuracy for pedestrian: 0.9256474519632414 Accuracy for bike: 0.922675026123302</a:t>
            </a:r>
            <a:endParaRPr lang="en-US" sz="1600" dirty="0">
              <a:solidFill>
                <a:schemeClr val="tx1"/>
              </a:solidFill>
            </a:endParaRPr>
          </a:p>
        </p:txBody>
      </p:sp>
      <p:sp>
        <p:nvSpPr>
          <p:cNvPr id="9" name="TextBox 8">
            <a:extLst>
              <a:ext uri="{FF2B5EF4-FFF2-40B4-BE49-F238E27FC236}">
                <a16:creationId xmlns:a16="http://schemas.microsoft.com/office/drawing/2014/main" id="{8AB2DB40-D941-2A7B-4B6A-170A2AB60256}"/>
              </a:ext>
            </a:extLst>
          </p:cNvPr>
          <p:cNvSpPr txBox="1"/>
          <p:nvPr/>
        </p:nvSpPr>
        <p:spPr>
          <a:xfrm>
            <a:off x="1916528" y="5029826"/>
            <a:ext cx="2476983" cy="369332"/>
          </a:xfrm>
          <a:prstGeom prst="rect">
            <a:avLst/>
          </a:prstGeom>
          <a:noFill/>
        </p:spPr>
        <p:txBody>
          <a:bodyPr wrap="square" rtlCol="0">
            <a:spAutoFit/>
          </a:bodyPr>
          <a:lstStyle/>
          <a:p>
            <a:r>
              <a:rPr lang="en-US" dirty="0" err="1"/>
              <a:t>Lr_initial</a:t>
            </a:r>
            <a:r>
              <a:rPr lang="en-US" dirty="0"/>
              <a:t> =0.001 </a:t>
            </a:r>
          </a:p>
        </p:txBody>
      </p:sp>
      <p:sp>
        <p:nvSpPr>
          <p:cNvPr id="10" name="TextBox 9">
            <a:extLst>
              <a:ext uri="{FF2B5EF4-FFF2-40B4-BE49-F238E27FC236}">
                <a16:creationId xmlns:a16="http://schemas.microsoft.com/office/drawing/2014/main" id="{B96726B6-D433-77FD-3236-80CF1F197412}"/>
              </a:ext>
            </a:extLst>
          </p:cNvPr>
          <p:cNvSpPr txBox="1"/>
          <p:nvPr/>
        </p:nvSpPr>
        <p:spPr>
          <a:xfrm>
            <a:off x="7904622" y="5029826"/>
            <a:ext cx="2476983" cy="369332"/>
          </a:xfrm>
          <a:prstGeom prst="rect">
            <a:avLst/>
          </a:prstGeom>
          <a:noFill/>
        </p:spPr>
        <p:txBody>
          <a:bodyPr wrap="square" rtlCol="0">
            <a:spAutoFit/>
          </a:bodyPr>
          <a:lstStyle/>
          <a:p>
            <a:r>
              <a:rPr lang="en-US" dirty="0" err="1"/>
              <a:t>Lr_initial</a:t>
            </a:r>
            <a:r>
              <a:rPr lang="en-US" dirty="0"/>
              <a:t> =0.0001 </a:t>
            </a:r>
          </a:p>
        </p:txBody>
      </p:sp>
      <p:sp>
        <p:nvSpPr>
          <p:cNvPr id="3" name="TextBox 2">
            <a:extLst>
              <a:ext uri="{FF2B5EF4-FFF2-40B4-BE49-F238E27FC236}">
                <a16:creationId xmlns:a16="http://schemas.microsoft.com/office/drawing/2014/main" id="{F3A503AF-B304-8A1D-F427-9F24D8F74ABC}"/>
              </a:ext>
            </a:extLst>
          </p:cNvPr>
          <p:cNvSpPr txBox="1"/>
          <p:nvPr/>
        </p:nvSpPr>
        <p:spPr>
          <a:xfrm>
            <a:off x="4663261" y="2409295"/>
            <a:ext cx="5599814" cy="369332"/>
          </a:xfrm>
          <a:prstGeom prst="rect">
            <a:avLst/>
          </a:prstGeom>
          <a:noFill/>
        </p:spPr>
        <p:txBody>
          <a:bodyPr wrap="square" rtlCol="0">
            <a:spAutoFit/>
          </a:bodyPr>
          <a:lstStyle/>
          <a:p>
            <a:r>
              <a:rPr lang="en-US" dirty="0"/>
              <a:t>Convergence to Final Result </a:t>
            </a:r>
          </a:p>
        </p:txBody>
      </p:sp>
      <p:sp>
        <p:nvSpPr>
          <p:cNvPr id="4" name="Oval 3">
            <a:extLst>
              <a:ext uri="{FF2B5EF4-FFF2-40B4-BE49-F238E27FC236}">
                <a16:creationId xmlns:a16="http://schemas.microsoft.com/office/drawing/2014/main" id="{A03AD940-A68C-983C-F37E-4D69EA141258}"/>
              </a:ext>
            </a:extLst>
          </p:cNvPr>
          <p:cNvSpPr/>
          <p:nvPr/>
        </p:nvSpPr>
        <p:spPr>
          <a:xfrm>
            <a:off x="5366955" y="1014724"/>
            <a:ext cx="1544207" cy="1394559"/>
          </a:xfrm>
          <a:prstGeom prst="ellipse">
            <a:avLst/>
          </a:prstGeom>
          <a:solidFill>
            <a:srgbClr val="92D05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93%</a:t>
            </a:r>
          </a:p>
        </p:txBody>
      </p:sp>
    </p:spTree>
    <p:extLst>
      <p:ext uri="{BB962C8B-B14F-4D97-AF65-F5344CB8AC3E}">
        <p14:creationId xmlns:p14="http://schemas.microsoft.com/office/powerpoint/2010/main" val="187557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0" grpId="0"/>
      <p:bldP spid="3"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260403-B2FF-B4CA-8727-F01E0A5ADB1C}"/>
              </a:ext>
            </a:extLst>
          </p:cNvPr>
          <p:cNvSpPr txBox="1">
            <a:spLocks/>
          </p:cNvSpPr>
          <p:nvPr/>
        </p:nvSpPr>
        <p:spPr>
          <a:xfrm>
            <a:off x="330027" y="1007724"/>
            <a:ext cx="6836948" cy="655637"/>
          </a:xfrm>
          <a:prstGeom prst="rect">
            <a:avLst/>
          </a:prstGeom>
        </p:spPr>
        <p:txBody>
          <a:bodyPr vert="horz" lIns="0" tIns="0" rIns="0" bIns="0" rtlCol="0" anchor="t" anchorCtr="0">
            <a:normAutofit fontScale="97500"/>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endParaRPr lang="en-US" sz="1400" dirty="0"/>
          </a:p>
        </p:txBody>
      </p:sp>
      <p:pic>
        <p:nvPicPr>
          <p:cNvPr id="8" name="Picture 7">
            <a:extLst>
              <a:ext uri="{FF2B5EF4-FFF2-40B4-BE49-F238E27FC236}">
                <a16:creationId xmlns:a16="http://schemas.microsoft.com/office/drawing/2014/main" id="{2A6055F8-41BA-3F2F-64C0-26728E32D6D3}"/>
              </a:ext>
            </a:extLst>
          </p:cNvPr>
          <p:cNvPicPr>
            <a:picLocks noChangeAspect="1"/>
          </p:cNvPicPr>
          <p:nvPr/>
        </p:nvPicPr>
        <p:blipFill>
          <a:blip r:embed="rId3"/>
          <a:stretch>
            <a:fillRect/>
          </a:stretch>
        </p:blipFill>
        <p:spPr>
          <a:xfrm>
            <a:off x="6600481" y="4370790"/>
            <a:ext cx="5435600" cy="2235200"/>
          </a:xfrm>
          <a:prstGeom prst="rect">
            <a:avLst/>
          </a:prstGeom>
        </p:spPr>
      </p:pic>
      <p:sp>
        <p:nvSpPr>
          <p:cNvPr id="12" name="Title 11">
            <a:extLst>
              <a:ext uri="{FF2B5EF4-FFF2-40B4-BE49-F238E27FC236}">
                <a16:creationId xmlns:a16="http://schemas.microsoft.com/office/drawing/2014/main" id="{08F4095C-7962-FFA7-5A69-5C5100C81F60}"/>
              </a:ext>
            </a:extLst>
          </p:cNvPr>
          <p:cNvSpPr>
            <a:spLocks noGrp="1"/>
          </p:cNvSpPr>
          <p:nvPr>
            <p:ph type="title"/>
          </p:nvPr>
        </p:nvSpPr>
        <p:spPr>
          <a:xfrm>
            <a:off x="4795209" y="168845"/>
            <a:ext cx="10026650" cy="655637"/>
          </a:xfrm>
        </p:spPr>
        <p:txBody>
          <a:bodyPr/>
          <a:lstStyle/>
          <a:p>
            <a:r>
              <a:rPr lang="en-US" dirty="0"/>
              <a:t>ALEXNET </a:t>
            </a:r>
          </a:p>
        </p:txBody>
      </p:sp>
      <p:pic>
        <p:nvPicPr>
          <p:cNvPr id="4" name="Picture 3">
            <a:extLst>
              <a:ext uri="{FF2B5EF4-FFF2-40B4-BE49-F238E27FC236}">
                <a16:creationId xmlns:a16="http://schemas.microsoft.com/office/drawing/2014/main" id="{3B12A787-8D06-CE92-6C72-7F23C193A2A7}"/>
              </a:ext>
            </a:extLst>
          </p:cNvPr>
          <p:cNvPicPr>
            <a:picLocks noChangeAspect="1"/>
          </p:cNvPicPr>
          <p:nvPr/>
        </p:nvPicPr>
        <p:blipFill>
          <a:blip r:embed="rId4"/>
          <a:stretch>
            <a:fillRect/>
          </a:stretch>
        </p:blipFill>
        <p:spPr>
          <a:xfrm>
            <a:off x="6608263" y="2132444"/>
            <a:ext cx="5427818" cy="2232000"/>
          </a:xfrm>
          <a:prstGeom prst="rect">
            <a:avLst/>
          </a:prstGeom>
        </p:spPr>
      </p:pic>
      <p:pic>
        <p:nvPicPr>
          <p:cNvPr id="5" name="Picture 4">
            <a:extLst>
              <a:ext uri="{FF2B5EF4-FFF2-40B4-BE49-F238E27FC236}">
                <a16:creationId xmlns:a16="http://schemas.microsoft.com/office/drawing/2014/main" id="{D63F5807-129C-4696-4AF2-62A9211C8C3B}"/>
              </a:ext>
            </a:extLst>
          </p:cNvPr>
          <p:cNvPicPr>
            <a:picLocks noChangeAspect="1"/>
          </p:cNvPicPr>
          <p:nvPr/>
        </p:nvPicPr>
        <p:blipFill>
          <a:blip r:embed="rId5"/>
          <a:stretch>
            <a:fillRect/>
          </a:stretch>
        </p:blipFill>
        <p:spPr>
          <a:xfrm>
            <a:off x="330028" y="3397865"/>
            <a:ext cx="3743592" cy="3208125"/>
          </a:xfrm>
          <a:prstGeom prst="rect">
            <a:avLst/>
          </a:prstGeom>
        </p:spPr>
      </p:pic>
      <p:sp>
        <p:nvSpPr>
          <p:cNvPr id="10" name="TextBox 9">
            <a:extLst>
              <a:ext uri="{FF2B5EF4-FFF2-40B4-BE49-F238E27FC236}">
                <a16:creationId xmlns:a16="http://schemas.microsoft.com/office/drawing/2014/main" id="{37C9399F-A28D-EE20-C55E-4DC34C25720E}"/>
              </a:ext>
            </a:extLst>
          </p:cNvPr>
          <p:cNvSpPr txBox="1"/>
          <p:nvPr/>
        </p:nvSpPr>
        <p:spPr>
          <a:xfrm>
            <a:off x="7826602" y="709827"/>
            <a:ext cx="8070741" cy="1354217"/>
          </a:xfrm>
          <a:prstGeom prst="rect">
            <a:avLst/>
          </a:prstGeom>
          <a:noFill/>
        </p:spPr>
        <p:txBody>
          <a:bodyPr wrap="square">
            <a:spAutoFit/>
          </a:bodyPr>
          <a:lstStyle/>
          <a:p>
            <a:r>
              <a:rPr lang="en-US" sz="1600" dirty="0"/>
              <a:t>Test Loss: 0.0535, Test Accuracy: 0.9809</a:t>
            </a:r>
          </a:p>
          <a:p>
            <a:endParaRPr lang="en-US" sz="1600" dirty="0"/>
          </a:p>
          <a:p>
            <a:r>
              <a:rPr lang="en-US" sz="1600" dirty="0"/>
              <a:t>Accuracy for class car: 0.9733</a:t>
            </a:r>
          </a:p>
          <a:p>
            <a:r>
              <a:rPr lang="en-US" sz="1600" dirty="0"/>
              <a:t>Accuracy for class pedestrian: 0.9754</a:t>
            </a:r>
          </a:p>
          <a:p>
            <a:r>
              <a:rPr lang="en-US" sz="1600" dirty="0"/>
              <a:t>Accuracy for class bike: 0.9955</a:t>
            </a:r>
          </a:p>
        </p:txBody>
      </p:sp>
      <p:sp>
        <p:nvSpPr>
          <p:cNvPr id="11" name="TextBox 10">
            <a:extLst>
              <a:ext uri="{FF2B5EF4-FFF2-40B4-BE49-F238E27FC236}">
                <a16:creationId xmlns:a16="http://schemas.microsoft.com/office/drawing/2014/main" id="{9A4F3186-3717-C39D-23F1-9C4BCD79B0C2}"/>
              </a:ext>
            </a:extLst>
          </p:cNvPr>
          <p:cNvSpPr txBox="1"/>
          <p:nvPr/>
        </p:nvSpPr>
        <p:spPr>
          <a:xfrm>
            <a:off x="367339" y="1221081"/>
            <a:ext cx="641101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8 layers with learnable parameters</a:t>
            </a:r>
          </a:p>
          <a:p>
            <a:pPr marL="285750" indent="-285750">
              <a:buFont typeface="Arial" panose="020B0604020202020204" pitchFamily="34" charset="0"/>
              <a:buChar char="•"/>
            </a:pPr>
            <a:r>
              <a:rPr lang="en-US" dirty="0"/>
              <a:t>Architecture: 5 Conv Layers with </a:t>
            </a:r>
            <a:r>
              <a:rPr lang="en-US" dirty="0" err="1"/>
              <a:t>MaxPooling</a:t>
            </a:r>
            <a:endParaRPr lang="en-US" dirty="0"/>
          </a:p>
          <a:p>
            <a:r>
              <a:rPr lang="en-US" dirty="0"/>
              <a:t>                             3 FC layers</a:t>
            </a:r>
          </a:p>
          <a:p>
            <a:pPr marL="285750" indent="-285750">
              <a:buFont typeface="Arial" panose="020B0604020202020204" pitchFamily="34" charset="0"/>
              <a:buChar char="•"/>
            </a:pPr>
            <a:r>
              <a:rPr lang="en-US" dirty="0"/>
              <a:t>Activation Function: </a:t>
            </a:r>
            <a:r>
              <a:rPr lang="en-US" dirty="0" err="1"/>
              <a:t>ReLU</a:t>
            </a:r>
            <a:endParaRPr lang="en-US" dirty="0"/>
          </a:p>
          <a:p>
            <a:pPr marL="285750" indent="-285750">
              <a:buFont typeface="Arial" panose="020B0604020202020204" pitchFamily="34" charset="0"/>
              <a:buChar char="•"/>
            </a:pPr>
            <a:r>
              <a:rPr lang="en-US" dirty="0"/>
              <a:t>Dropout rate 0.5</a:t>
            </a:r>
          </a:p>
          <a:p>
            <a:pPr marL="285750" indent="-285750">
              <a:buFont typeface="Arial" panose="020B0604020202020204" pitchFamily="34" charset="0"/>
              <a:buChar char="•"/>
            </a:pPr>
            <a:r>
              <a:rPr lang="en-US" dirty="0" err="1"/>
              <a:t>Softmax</a:t>
            </a:r>
            <a:r>
              <a:rPr lang="en-US" dirty="0"/>
              <a:t> Classifier</a:t>
            </a:r>
          </a:p>
        </p:txBody>
      </p:sp>
      <p:pic>
        <p:nvPicPr>
          <p:cNvPr id="15" name="Picture 14" descr="A chart with text and numbers&#10;&#10;Description automatically generated">
            <a:extLst>
              <a:ext uri="{FF2B5EF4-FFF2-40B4-BE49-F238E27FC236}">
                <a16:creationId xmlns:a16="http://schemas.microsoft.com/office/drawing/2014/main" id="{05C4DD70-C019-9E06-2D77-4F94DEAD98D3}"/>
              </a:ext>
            </a:extLst>
          </p:cNvPr>
          <p:cNvPicPr>
            <a:picLocks noChangeAspect="1"/>
          </p:cNvPicPr>
          <p:nvPr/>
        </p:nvPicPr>
        <p:blipFill>
          <a:blip r:embed="rId6"/>
          <a:stretch>
            <a:fillRect/>
          </a:stretch>
        </p:blipFill>
        <p:spPr>
          <a:xfrm>
            <a:off x="4194642" y="3397865"/>
            <a:ext cx="2292599" cy="3208125"/>
          </a:xfrm>
          <a:prstGeom prst="rect">
            <a:avLst/>
          </a:prstGeom>
        </p:spPr>
      </p:pic>
      <p:sp>
        <p:nvSpPr>
          <p:cNvPr id="16" name="Oval 15">
            <a:extLst>
              <a:ext uri="{FF2B5EF4-FFF2-40B4-BE49-F238E27FC236}">
                <a16:creationId xmlns:a16="http://schemas.microsoft.com/office/drawing/2014/main" id="{B8043548-401C-1C19-63DC-4D30A100DD05}"/>
              </a:ext>
            </a:extLst>
          </p:cNvPr>
          <p:cNvSpPr/>
          <p:nvPr/>
        </p:nvSpPr>
        <p:spPr>
          <a:xfrm>
            <a:off x="5366955" y="1014724"/>
            <a:ext cx="1544207" cy="1394559"/>
          </a:xfrm>
          <a:prstGeom prst="ellipse">
            <a:avLst/>
          </a:prstGeom>
          <a:solidFill>
            <a:srgbClr val="92D05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98%</a:t>
            </a:r>
          </a:p>
        </p:txBody>
      </p:sp>
    </p:spTree>
    <p:extLst>
      <p:ext uri="{BB962C8B-B14F-4D97-AF65-F5344CB8AC3E}">
        <p14:creationId xmlns:p14="http://schemas.microsoft.com/office/powerpoint/2010/main" val="323751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260403-B2FF-B4CA-8727-F01E0A5ADB1C}"/>
              </a:ext>
            </a:extLst>
          </p:cNvPr>
          <p:cNvSpPr txBox="1">
            <a:spLocks/>
          </p:cNvSpPr>
          <p:nvPr/>
        </p:nvSpPr>
        <p:spPr>
          <a:xfrm>
            <a:off x="330027" y="1007724"/>
            <a:ext cx="6836948" cy="655637"/>
          </a:xfrm>
          <a:prstGeom prst="rect">
            <a:avLst/>
          </a:prstGeom>
        </p:spPr>
        <p:txBody>
          <a:bodyPr vert="horz" lIns="0" tIns="0" rIns="0" bIns="0" rtlCol="0" anchor="t" anchorCtr="0">
            <a:normAutofit fontScale="97500"/>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endParaRPr lang="en-US" sz="1400" dirty="0"/>
          </a:p>
        </p:txBody>
      </p:sp>
      <p:sp>
        <p:nvSpPr>
          <p:cNvPr id="9" name="Title 8">
            <a:extLst>
              <a:ext uri="{FF2B5EF4-FFF2-40B4-BE49-F238E27FC236}">
                <a16:creationId xmlns:a16="http://schemas.microsoft.com/office/drawing/2014/main" id="{73CAEDE8-4E7A-3BA5-B2B9-F59FDE647509}"/>
              </a:ext>
            </a:extLst>
          </p:cNvPr>
          <p:cNvSpPr>
            <a:spLocks noGrp="1"/>
          </p:cNvSpPr>
          <p:nvPr>
            <p:ph type="title"/>
          </p:nvPr>
        </p:nvSpPr>
        <p:spPr>
          <a:xfrm>
            <a:off x="298359" y="357294"/>
            <a:ext cx="6900283" cy="655637"/>
          </a:xfrm>
        </p:spPr>
        <p:txBody>
          <a:bodyPr>
            <a:noAutofit/>
          </a:bodyPr>
          <a:lstStyle/>
          <a:p>
            <a:r>
              <a:rPr lang="en-US" sz="2000" dirty="0"/>
              <a:t>REsnet18-Deep Residual learning</a:t>
            </a:r>
          </a:p>
        </p:txBody>
      </p:sp>
      <p:pic>
        <p:nvPicPr>
          <p:cNvPr id="2" name="Picture 1">
            <a:extLst>
              <a:ext uri="{FF2B5EF4-FFF2-40B4-BE49-F238E27FC236}">
                <a16:creationId xmlns:a16="http://schemas.microsoft.com/office/drawing/2014/main" id="{57B606DF-17E4-659E-DF00-6E4488F2C811}"/>
              </a:ext>
            </a:extLst>
          </p:cNvPr>
          <p:cNvPicPr>
            <a:picLocks noChangeAspect="1"/>
          </p:cNvPicPr>
          <p:nvPr/>
        </p:nvPicPr>
        <p:blipFill>
          <a:blip r:embed="rId3"/>
          <a:stretch>
            <a:fillRect/>
          </a:stretch>
        </p:blipFill>
        <p:spPr>
          <a:xfrm>
            <a:off x="3330443" y="3977462"/>
            <a:ext cx="3073400" cy="2692400"/>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4003BACE-5796-B1A0-F714-DDFCA74CF6A6}"/>
              </a:ext>
            </a:extLst>
          </p:cNvPr>
          <p:cNvPicPr>
            <a:picLocks noChangeAspect="1"/>
          </p:cNvPicPr>
          <p:nvPr/>
        </p:nvPicPr>
        <p:blipFill>
          <a:blip r:embed="rId4"/>
          <a:stretch>
            <a:fillRect/>
          </a:stretch>
        </p:blipFill>
        <p:spPr>
          <a:xfrm>
            <a:off x="6570921" y="4447731"/>
            <a:ext cx="5513218" cy="2222131"/>
          </a:xfrm>
          <a:prstGeom prst="rect">
            <a:avLst/>
          </a:prstGeom>
        </p:spPr>
      </p:pic>
      <p:pic>
        <p:nvPicPr>
          <p:cNvPr id="3" name="Picture 2">
            <a:extLst>
              <a:ext uri="{FF2B5EF4-FFF2-40B4-BE49-F238E27FC236}">
                <a16:creationId xmlns:a16="http://schemas.microsoft.com/office/drawing/2014/main" id="{C0CD9DB3-8341-EA2D-F38F-A4A66D82FA1A}"/>
              </a:ext>
            </a:extLst>
          </p:cNvPr>
          <p:cNvPicPr>
            <a:picLocks noChangeAspect="1"/>
          </p:cNvPicPr>
          <p:nvPr/>
        </p:nvPicPr>
        <p:blipFill>
          <a:blip r:embed="rId5"/>
          <a:stretch>
            <a:fillRect/>
          </a:stretch>
        </p:blipFill>
        <p:spPr>
          <a:xfrm>
            <a:off x="6570921" y="2116828"/>
            <a:ext cx="5435600" cy="2235200"/>
          </a:xfrm>
          <a:prstGeom prst="rect">
            <a:avLst/>
          </a:prstGeom>
        </p:spPr>
      </p:pic>
      <p:sp>
        <p:nvSpPr>
          <p:cNvPr id="8" name="TextBox 7">
            <a:extLst>
              <a:ext uri="{FF2B5EF4-FFF2-40B4-BE49-F238E27FC236}">
                <a16:creationId xmlns:a16="http://schemas.microsoft.com/office/drawing/2014/main" id="{F298A0BB-24B4-2A49-7AB3-742731B7BB8B}"/>
              </a:ext>
            </a:extLst>
          </p:cNvPr>
          <p:cNvSpPr txBox="1"/>
          <p:nvPr/>
        </p:nvSpPr>
        <p:spPr>
          <a:xfrm>
            <a:off x="7334053" y="362502"/>
            <a:ext cx="6097772" cy="1754326"/>
          </a:xfrm>
          <a:prstGeom prst="rect">
            <a:avLst/>
          </a:prstGeom>
          <a:noFill/>
        </p:spPr>
        <p:txBody>
          <a:bodyPr wrap="square">
            <a:spAutoFit/>
          </a:bodyPr>
          <a:lstStyle/>
          <a:p>
            <a:r>
              <a:rPr lang="en-US" dirty="0"/>
              <a:t>Performs well at Batch Size 32</a:t>
            </a:r>
          </a:p>
          <a:p>
            <a:r>
              <a:rPr lang="en-US" dirty="0"/>
              <a:t>Test Loss: 0.0585, Test Accuracy: 0.9781</a:t>
            </a:r>
          </a:p>
          <a:p>
            <a:endParaRPr lang="en-US" dirty="0"/>
          </a:p>
          <a:p>
            <a:r>
              <a:rPr lang="en-US" dirty="0"/>
              <a:t>Accuracy for class car: 0.9633</a:t>
            </a:r>
          </a:p>
          <a:p>
            <a:r>
              <a:rPr lang="en-US" dirty="0"/>
              <a:t>Accuracy for class pedestrian: 0.9755</a:t>
            </a:r>
          </a:p>
          <a:p>
            <a:r>
              <a:rPr lang="en-US" dirty="0"/>
              <a:t>Accuracy for class bike: 0.9954</a:t>
            </a:r>
          </a:p>
        </p:txBody>
      </p:sp>
      <p:sp>
        <p:nvSpPr>
          <p:cNvPr id="10" name="TextBox 9">
            <a:extLst>
              <a:ext uri="{FF2B5EF4-FFF2-40B4-BE49-F238E27FC236}">
                <a16:creationId xmlns:a16="http://schemas.microsoft.com/office/drawing/2014/main" id="{8D05BC5E-A39F-A4E1-844A-499325982492}"/>
              </a:ext>
            </a:extLst>
          </p:cNvPr>
          <p:cNvSpPr txBox="1"/>
          <p:nvPr/>
        </p:nvSpPr>
        <p:spPr>
          <a:xfrm>
            <a:off x="281557" y="1239665"/>
            <a:ext cx="609777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Solve Vanishing Gradient problem</a:t>
            </a:r>
          </a:p>
          <a:p>
            <a:pPr marL="285750" indent="-285750">
              <a:buFont typeface="Arial" panose="020B0604020202020204" pitchFamily="34" charset="0"/>
              <a:buChar char="•"/>
            </a:pPr>
            <a:r>
              <a:rPr lang="en-US" dirty="0"/>
              <a:t>Deep network causes gradients to shrink to zero, causing weights to never update and therefore no learning occurs</a:t>
            </a:r>
          </a:p>
          <a:p>
            <a:pPr marL="285750" indent="-285750">
              <a:buFont typeface="Arial" panose="020B0604020202020204" pitchFamily="34" charset="0"/>
              <a:buChar char="•"/>
            </a:pPr>
            <a:r>
              <a:rPr lang="en-US" dirty="0"/>
              <a:t>Technique- ‘Skip Connections’</a:t>
            </a:r>
          </a:p>
        </p:txBody>
      </p:sp>
      <p:pic>
        <p:nvPicPr>
          <p:cNvPr id="12" name="Picture 11" descr="A diagram of a diagram&#10;&#10;Description automatically generated">
            <a:extLst>
              <a:ext uri="{FF2B5EF4-FFF2-40B4-BE49-F238E27FC236}">
                <a16:creationId xmlns:a16="http://schemas.microsoft.com/office/drawing/2014/main" id="{F418C9CA-7653-C718-1B58-786D4085B3F1}"/>
              </a:ext>
            </a:extLst>
          </p:cNvPr>
          <p:cNvPicPr>
            <a:picLocks noChangeAspect="1"/>
          </p:cNvPicPr>
          <p:nvPr/>
        </p:nvPicPr>
        <p:blipFill>
          <a:blip r:embed="rId6"/>
          <a:stretch>
            <a:fillRect/>
          </a:stretch>
        </p:blipFill>
        <p:spPr>
          <a:xfrm>
            <a:off x="118494" y="3977462"/>
            <a:ext cx="3073400" cy="2692400"/>
          </a:xfrm>
          <a:prstGeom prst="rect">
            <a:avLst/>
          </a:prstGeom>
        </p:spPr>
      </p:pic>
      <p:sp>
        <p:nvSpPr>
          <p:cNvPr id="13" name="Oval 12">
            <a:extLst>
              <a:ext uri="{FF2B5EF4-FFF2-40B4-BE49-F238E27FC236}">
                <a16:creationId xmlns:a16="http://schemas.microsoft.com/office/drawing/2014/main" id="{6CBC548C-1B7A-E748-9BC9-5B82CB631C44}"/>
              </a:ext>
            </a:extLst>
          </p:cNvPr>
          <p:cNvSpPr/>
          <p:nvPr/>
        </p:nvSpPr>
        <p:spPr>
          <a:xfrm>
            <a:off x="5774303" y="769118"/>
            <a:ext cx="1544207" cy="1394559"/>
          </a:xfrm>
          <a:prstGeom prst="ellipse">
            <a:avLst/>
          </a:prstGeom>
          <a:solidFill>
            <a:srgbClr val="92D05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98%</a:t>
            </a:r>
          </a:p>
        </p:txBody>
      </p:sp>
    </p:spTree>
    <p:extLst>
      <p:ext uri="{BB962C8B-B14F-4D97-AF65-F5344CB8AC3E}">
        <p14:creationId xmlns:p14="http://schemas.microsoft.com/office/powerpoint/2010/main" val="4206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E0918-EE72-3FC6-7842-B7F38488239B}"/>
              </a:ext>
            </a:extLst>
          </p:cNvPr>
          <p:cNvSpPr>
            <a:spLocks noGrp="1"/>
          </p:cNvSpPr>
          <p:nvPr>
            <p:ph type="title"/>
          </p:nvPr>
        </p:nvSpPr>
        <p:spPr>
          <a:xfrm>
            <a:off x="1080000" y="540000"/>
            <a:ext cx="4426782" cy="1331637"/>
          </a:xfrm>
        </p:spPr>
        <p:txBody>
          <a:bodyPr vert="horz" lIns="0" tIns="0" rIns="0" bIns="0" rtlCol="0" anchor="b" anchorCtr="0">
            <a:normAutofit/>
          </a:bodyPr>
          <a:lstStyle/>
          <a:p>
            <a:pPr algn="ctr">
              <a:lnSpc>
                <a:spcPct val="90000"/>
              </a:lnSpc>
            </a:pPr>
            <a:r>
              <a:rPr lang="en-US" sz="2400"/>
              <a:t>Custom cnn model with gradcam Based Saliency map</a:t>
            </a:r>
          </a:p>
        </p:txBody>
      </p:sp>
      <p:pic>
        <p:nvPicPr>
          <p:cNvPr id="7" name="Picture 6" descr="A person riding a bicycle&#10;&#10;Description automatically generated">
            <a:extLst>
              <a:ext uri="{FF2B5EF4-FFF2-40B4-BE49-F238E27FC236}">
                <a16:creationId xmlns:a16="http://schemas.microsoft.com/office/drawing/2014/main" id="{C54F0216-64DC-73CE-3C11-F00D48095DCC}"/>
              </a:ext>
            </a:extLst>
          </p:cNvPr>
          <p:cNvPicPr>
            <a:picLocks noChangeAspect="1"/>
          </p:cNvPicPr>
          <p:nvPr/>
        </p:nvPicPr>
        <p:blipFill>
          <a:blip r:embed="rId2"/>
          <a:stretch>
            <a:fillRect/>
          </a:stretch>
        </p:blipFill>
        <p:spPr>
          <a:xfrm>
            <a:off x="7398132" y="540000"/>
            <a:ext cx="3509548" cy="1746000"/>
          </a:xfrm>
          <a:prstGeom prst="rect">
            <a:avLst/>
          </a:prstGeom>
        </p:spPr>
      </p:pic>
      <p:cxnSp>
        <p:nvCxnSpPr>
          <p:cNvPr id="8201" name="Straight Connector 820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626DE8-09E8-B1B8-4133-769986C93232}"/>
              </a:ext>
            </a:extLst>
          </p:cNvPr>
          <p:cNvSpPr txBox="1"/>
          <p:nvPr/>
        </p:nvSpPr>
        <p:spPr>
          <a:xfrm>
            <a:off x="1462772" y="4388101"/>
            <a:ext cx="4460874" cy="3009899"/>
          </a:xfrm>
          <a:prstGeom prst="rect">
            <a:avLst/>
          </a:prstGeom>
        </p:spPr>
        <p:txBody>
          <a:bodyPr vert="horz" lIns="0" tIns="0" rIns="0" bIns="0" rtlCol="0" anchor="t" anchorCtr="0">
            <a:normAutofit/>
          </a:bodyPr>
          <a:lstStyle/>
          <a:p>
            <a:pPr>
              <a:lnSpc>
                <a:spcPct val="115000"/>
              </a:lnSpc>
              <a:spcAft>
                <a:spcPts val="600"/>
              </a:spcAft>
              <a:buClr>
                <a:schemeClr val="accent1">
                  <a:lumMod val="60000"/>
                  <a:lumOff val="40000"/>
                </a:schemeClr>
              </a:buClr>
            </a:pPr>
            <a:r>
              <a:rPr lang="en-US" sz="1400" b="0" i="0" u="none" strike="noStrike" dirty="0">
                <a:solidFill>
                  <a:schemeClr val="tx1">
                    <a:alpha val="70000"/>
                  </a:schemeClr>
                </a:solidFill>
                <a:effectLst/>
              </a:rPr>
              <a:t>Training complete with </a:t>
            </a:r>
            <a:r>
              <a:rPr lang="en-US" sz="1400" b="0" i="0" u="none" strike="noStrike" dirty="0" err="1">
                <a:solidFill>
                  <a:schemeClr val="tx1">
                    <a:alpha val="70000"/>
                  </a:schemeClr>
                </a:solidFill>
                <a:effectLst/>
              </a:rPr>
              <a:t>kaiming_uniform</a:t>
            </a:r>
            <a:r>
              <a:rPr lang="en-US" sz="1400" b="0" i="0" u="none" strike="noStrike" dirty="0">
                <a:solidFill>
                  <a:schemeClr val="tx1">
                    <a:alpha val="70000"/>
                  </a:schemeClr>
                </a:solidFill>
                <a:effectLst/>
              </a:rPr>
              <a:t> initializer, batch size 8, 25 epochs, and exponential learning rate schedule.</a:t>
            </a:r>
          </a:p>
          <a:p>
            <a:pPr>
              <a:lnSpc>
                <a:spcPct val="115000"/>
              </a:lnSpc>
              <a:spcAft>
                <a:spcPts val="600"/>
              </a:spcAft>
              <a:buClr>
                <a:schemeClr val="accent1">
                  <a:lumMod val="60000"/>
                  <a:lumOff val="40000"/>
                </a:schemeClr>
              </a:buClr>
            </a:pPr>
            <a:r>
              <a:rPr lang="en-US" sz="1400" b="0" i="0" u="none" strike="noStrike" dirty="0">
                <a:solidFill>
                  <a:schemeClr val="tx1">
                    <a:alpha val="70000"/>
                  </a:schemeClr>
                </a:solidFill>
                <a:effectLst/>
              </a:rPr>
              <a:t>Overall Test Accuracy: 0.9409340620040894 </a:t>
            </a:r>
          </a:p>
          <a:p>
            <a:pPr>
              <a:lnSpc>
                <a:spcPct val="115000"/>
              </a:lnSpc>
              <a:spcAft>
                <a:spcPts val="600"/>
              </a:spcAft>
              <a:buClr>
                <a:schemeClr val="accent1">
                  <a:lumMod val="60000"/>
                  <a:lumOff val="40000"/>
                </a:schemeClr>
              </a:buClr>
            </a:pPr>
            <a:r>
              <a:rPr lang="en-US" sz="1400" b="0" i="0" u="none" strike="noStrike" dirty="0">
                <a:solidFill>
                  <a:schemeClr val="tx1">
                    <a:alpha val="70000"/>
                  </a:schemeClr>
                </a:solidFill>
                <a:effectLst/>
              </a:rPr>
              <a:t>Accuracy for car: 0.9502262443438914</a:t>
            </a:r>
          </a:p>
          <a:p>
            <a:pPr>
              <a:lnSpc>
                <a:spcPct val="115000"/>
              </a:lnSpc>
              <a:spcAft>
                <a:spcPts val="600"/>
              </a:spcAft>
              <a:buClr>
                <a:schemeClr val="accent1">
                  <a:lumMod val="60000"/>
                  <a:lumOff val="40000"/>
                </a:schemeClr>
              </a:buClr>
            </a:pPr>
            <a:r>
              <a:rPr lang="en-US" sz="1400" b="0" i="0" u="none" strike="noStrike" dirty="0">
                <a:solidFill>
                  <a:schemeClr val="tx1">
                    <a:alpha val="70000"/>
                  </a:schemeClr>
                </a:solidFill>
                <a:effectLst/>
              </a:rPr>
              <a:t>Accuracy for pedestrian: 0.8921933085501859 </a:t>
            </a:r>
          </a:p>
          <a:p>
            <a:pPr>
              <a:lnSpc>
                <a:spcPct val="115000"/>
              </a:lnSpc>
              <a:spcAft>
                <a:spcPts val="600"/>
              </a:spcAft>
              <a:buClr>
                <a:schemeClr val="accent1">
                  <a:lumMod val="60000"/>
                  <a:lumOff val="40000"/>
                </a:schemeClr>
              </a:buClr>
            </a:pPr>
            <a:r>
              <a:rPr lang="en-US" sz="1400" b="0" i="0" u="none" strike="noStrike" dirty="0">
                <a:solidFill>
                  <a:schemeClr val="tx1">
                    <a:alpha val="70000"/>
                  </a:schemeClr>
                </a:solidFill>
                <a:effectLst/>
              </a:rPr>
              <a:t>Accuracy for bike: 0.9873949579831933</a:t>
            </a:r>
            <a:endParaRPr lang="en-US" sz="1400" dirty="0">
              <a:solidFill>
                <a:schemeClr val="tx1">
                  <a:alpha val="70000"/>
                </a:schemeClr>
              </a:solidFill>
            </a:endParaRPr>
          </a:p>
        </p:txBody>
      </p:sp>
      <p:pic>
        <p:nvPicPr>
          <p:cNvPr id="6" name="Picture 5" descr="A collage of images of people&#10;&#10;Description automatically generated">
            <a:extLst>
              <a:ext uri="{FF2B5EF4-FFF2-40B4-BE49-F238E27FC236}">
                <a16:creationId xmlns:a16="http://schemas.microsoft.com/office/drawing/2014/main" id="{19DFEF68-6367-A4D0-6475-CBAA43397894}"/>
              </a:ext>
            </a:extLst>
          </p:cNvPr>
          <p:cNvPicPr>
            <a:picLocks noChangeAspect="1"/>
          </p:cNvPicPr>
          <p:nvPr/>
        </p:nvPicPr>
        <p:blipFill>
          <a:blip r:embed="rId3"/>
          <a:stretch>
            <a:fillRect/>
          </a:stretch>
        </p:blipFill>
        <p:spPr>
          <a:xfrm>
            <a:off x="7397838" y="2556000"/>
            <a:ext cx="3509548" cy="1746000"/>
          </a:xfrm>
          <a:prstGeom prst="rect">
            <a:avLst/>
          </a:prstGeom>
        </p:spPr>
      </p:pic>
      <p:pic>
        <p:nvPicPr>
          <p:cNvPr id="8194" name="Picture 2" descr="A graph of a graph of a graph&#10;&#10;Description automatically generated with medium confidence">
            <a:extLst>
              <a:ext uri="{FF2B5EF4-FFF2-40B4-BE49-F238E27FC236}">
                <a16:creationId xmlns:a16="http://schemas.microsoft.com/office/drawing/2014/main" id="{AF98C212-4E30-B551-A4E2-F73F844C402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99709" y="4572000"/>
            <a:ext cx="4505805" cy="174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2D7F3D-C278-5F7B-81C2-D22319EACF66}"/>
              </a:ext>
            </a:extLst>
          </p:cNvPr>
          <p:cNvSpPr txBox="1"/>
          <p:nvPr/>
        </p:nvSpPr>
        <p:spPr>
          <a:xfrm>
            <a:off x="754623" y="2330265"/>
            <a:ext cx="5617535" cy="1354217"/>
          </a:xfrm>
          <a:prstGeom prst="rect">
            <a:avLst/>
          </a:prstGeom>
          <a:noFill/>
        </p:spPr>
        <p:txBody>
          <a:bodyPr wrap="square" rtlCol="0">
            <a:spAutoFit/>
          </a:bodyPr>
          <a:lstStyle/>
          <a:p>
            <a:pPr marL="285750" indent="-285750">
              <a:buFont typeface="Arial" panose="020B0604020202020204" pitchFamily="34" charset="0"/>
              <a:buChar char="•"/>
            </a:pPr>
            <a:r>
              <a:rPr lang="en-US" sz="1600" dirty="0"/>
              <a:t>Saliency maps are heatmap that highlight the pixels of the input image that caused the output classification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Pixels correspond to object location in image.</a:t>
            </a:r>
          </a:p>
          <a:p>
            <a:endParaRPr lang="en-US" dirty="0"/>
          </a:p>
        </p:txBody>
      </p:sp>
    </p:spTree>
    <p:extLst>
      <p:ext uri="{BB962C8B-B14F-4D97-AF65-F5344CB8AC3E}">
        <p14:creationId xmlns:p14="http://schemas.microsoft.com/office/powerpoint/2010/main" val="42027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194"/>
                                        </p:tgtEl>
                                        <p:attrNameLst>
                                          <p:attrName>style.visibility</p:attrName>
                                        </p:attrNameLst>
                                      </p:cBhvr>
                                      <p:to>
                                        <p:strVal val="visible"/>
                                      </p:to>
                                    </p:set>
                                    <p:anim calcmode="lin" valueType="num">
                                      <p:cBhvr additive="base">
                                        <p:cTn id="19" dur="500" fill="hold"/>
                                        <p:tgtEl>
                                          <p:spTgt spid="8194"/>
                                        </p:tgtEl>
                                        <p:attrNameLst>
                                          <p:attrName>ppt_x</p:attrName>
                                        </p:attrNameLst>
                                      </p:cBhvr>
                                      <p:tavLst>
                                        <p:tav tm="0">
                                          <p:val>
                                            <p:strVal val="#ppt_x"/>
                                          </p:val>
                                        </p:tav>
                                        <p:tav tm="100000">
                                          <p:val>
                                            <p:strVal val="#ppt_x"/>
                                          </p:val>
                                        </p:tav>
                                      </p:tavLst>
                                    </p:anim>
                                    <p:anim calcmode="lin" valueType="num">
                                      <p:cBhvr additive="base">
                                        <p:cTn id="20"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93A6-5895-BB00-ABFF-2D58396849CB}"/>
              </a:ext>
            </a:extLst>
          </p:cNvPr>
          <p:cNvSpPr>
            <a:spLocks noGrp="1"/>
          </p:cNvSpPr>
          <p:nvPr>
            <p:ph type="title"/>
          </p:nvPr>
        </p:nvSpPr>
        <p:spPr>
          <a:xfrm>
            <a:off x="4577611" y="2680550"/>
            <a:ext cx="10026650" cy="655637"/>
          </a:xfrm>
        </p:spPr>
        <p:txBody>
          <a:bodyPr/>
          <a:lstStyle/>
          <a:p>
            <a:r>
              <a:rPr lang="en-US" dirty="0"/>
              <a:t>THANK YOU</a:t>
            </a:r>
          </a:p>
        </p:txBody>
      </p:sp>
    </p:spTree>
    <p:extLst>
      <p:ext uri="{BB962C8B-B14F-4D97-AF65-F5344CB8AC3E}">
        <p14:creationId xmlns:p14="http://schemas.microsoft.com/office/powerpoint/2010/main" val="60862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FEB5615-4477-1D01-4E63-C984FF2F6191}"/>
              </a:ext>
            </a:extLst>
          </p:cNvPr>
          <p:cNvSpPr/>
          <p:nvPr/>
        </p:nvSpPr>
        <p:spPr>
          <a:xfrm>
            <a:off x="8489576" y="1327330"/>
            <a:ext cx="3076469" cy="15216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411EC9F6-24B5-A3B9-D265-3E2A4C4347FB}"/>
              </a:ext>
            </a:extLst>
          </p:cNvPr>
          <p:cNvSpPr/>
          <p:nvPr/>
        </p:nvSpPr>
        <p:spPr>
          <a:xfrm>
            <a:off x="0" y="0"/>
            <a:ext cx="12192000" cy="688722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458B89DF-B366-019A-FE28-0A38446992CD}"/>
              </a:ext>
            </a:extLst>
          </p:cNvPr>
          <p:cNvSpPr txBox="1"/>
          <p:nvPr/>
        </p:nvSpPr>
        <p:spPr>
          <a:xfrm>
            <a:off x="3922058" y="115841"/>
            <a:ext cx="102973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Aptos" panose="02110004020202020204"/>
              </a:rPr>
              <a:t>Project Overview</a:t>
            </a:r>
            <a:endParaRPr kumimoji="0" lang="en-US" sz="36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8" name="Freeform: Shape 66">
            <a:extLst>
              <a:ext uri="{FF2B5EF4-FFF2-40B4-BE49-F238E27FC236}">
                <a16:creationId xmlns:a16="http://schemas.microsoft.com/office/drawing/2014/main" id="{1D259D8D-39A9-9C0A-BBE8-39CD978A594F}"/>
              </a:ext>
            </a:extLst>
          </p:cNvPr>
          <p:cNvSpPr/>
          <p:nvPr/>
        </p:nvSpPr>
        <p:spPr>
          <a:xfrm>
            <a:off x="5228339" y="1161221"/>
            <a:ext cx="2894839" cy="2443174"/>
          </a:xfrm>
          <a:custGeom>
            <a:avLst/>
            <a:gdLst>
              <a:gd name="connsiteX0" fmla="*/ 1784237 w 2894839"/>
              <a:gd name="connsiteY0" fmla="*/ 0 h 2443174"/>
              <a:gd name="connsiteX1" fmla="*/ 1979160 w 2894839"/>
              <a:gd name="connsiteY1" fmla="*/ 52140 h 2443174"/>
              <a:gd name="connsiteX2" fmla="*/ 2699357 w 2894839"/>
              <a:gd name="connsiteY2" fmla="*/ 467883 h 2443174"/>
              <a:gd name="connsiteX3" fmla="*/ 2894839 w 2894839"/>
              <a:gd name="connsiteY3" fmla="*/ 806075 h 2443174"/>
              <a:gd name="connsiteX4" fmla="*/ 2894839 w 2894839"/>
              <a:gd name="connsiteY4" fmla="*/ 1637674 h 2443174"/>
              <a:gd name="connsiteX5" fmla="*/ 2700034 w 2894839"/>
              <a:gd name="connsiteY5" fmla="*/ 1975292 h 2443174"/>
              <a:gd name="connsiteX6" fmla="*/ 2544161 w 2894839"/>
              <a:gd name="connsiteY6" fmla="*/ 2065272 h 2443174"/>
              <a:gd name="connsiteX7" fmla="*/ 2465321 w 2894839"/>
              <a:gd name="connsiteY7" fmla="*/ 2062671 h 2443174"/>
              <a:gd name="connsiteX8" fmla="*/ 2336682 w 2894839"/>
              <a:gd name="connsiteY8" fmla="*/ 1970256 h 2443174"/>
              <a:gd name="connsiteX9" fmla="*/ 2312223 w 2894839"/>
              <a:gd name="connsiteY9" fmla="*/ 1843078 h 2443174"/>
              <a:gd name="connsiteX10" fmla="*/ 2319006 w 2894839"/>
              <a:gd name="connsiteY10" fmla="*/ 1811416 h 2443174"/>
              <a:gd name="connsiteX11" fmla="*/ 2317773 w 2894839"/>
              <a:gd name="connsiteY11" fmla="*/ 1748750 h 2443174"/>
              <a:gd name="connsiteX12" fmla="*/ 2294239 w 2894839"/>
              <a:gd name="connsiteY12" fmla="*/ 1683578 h 2443174"/>
              <a:gd name="connsiteX13" fmla="*/ 1972783 w 2894839"/>
              <a:gd name="connsiteY13" fmla="*/ 1644396 h 2443174"/>
              <a:gd name="connsiteX14" fmla="*/ 1918419 w 2894839"/>
              <a:gd name="connsiteY14" fmla="*/ 1810492 h 2443174"/>
              <a:gd name="connsiteX15" fmla="*/ 1988609 w 2894839"/>
              <a:gd name="connsiteY15" fmla="*/ 1938593 h 2443174"/>
              <a:gd name="connsiteX16" fmla="*/ 2043179 w 2894839"/>
              <a:gd name="connsiteY16" fmla="*/ 1971443 h 2443174"/>
              <a:gd name="connsiteX17" fmla="*/ 2071748 w 2894839"/>
              <a:gd name="connsiteY17" fmla="*/ 1980810 h 2443174"/>
              <a:gd name="connsiteX18" fmla="*/ 2170096 w 2894839"/>
              <a:gd name="connsiteY18" fmla="*/ 2065507 h 2443174"/>
              <a:gd name="connsiteX19" fmla="*/ 2185023 w 2894839"/>
              <a:gd name="connsiteY19" fmla="*/ 2223127 h 2443174"/>
              <a:gd name="connsiteX20" fmla="*/ 2147581 w 2894839"/>
              <a:gd name="connsiteY20" fmla="*/ 2294203 h 2443174"/>
              <a:gd name="connsiteX21" fmla="*/ 1979837 w 2894839"/>
              <a:gd name="connsiteY21" fmla="*/ 2391035 h 2443174"/>
              <a:gd name="connsiteX22" fmla="*/ 1590091 w 2894839"/>
              <a:gd name="connsiteY22" fmla="*/ 2391035 h 2443174"/>
              <a:gd name="connsiteX23" fmla="*/ 869894 w 2894839"/>
              <a:gd name="connsiteY23" fmla="*/ 1975292 h 2443174"/>
              <a:gd name="connsiteX24" fmla="*/ 675089 w 2894839"/>
              <a:gd name="connsiteY24" fmla="*/ 1637674 h 2443174"/>
              <a:gd name="connsiteX25" fmla="*/ 675089 w 2894839"/>
              <a:gd name="connsiteY25" fmla="*/ 1534312 h 2443174"/>
              <a:gd name="connsiteX26" fmla="*/ 471214 w 2894839"/>
              <a:gd name="connsiteY26" fmla="*/ 1317722 h 2443174"/>
              <a:gd name="connsiteX27" fmla="*/ 348699 w 2894839"/>
              <a:gd name="connsiteY27" fmla="*/ 1360627 h 2443174"/>
              <a:gd name="connsiteX28" fmla="*/ 326362 w 2894839"/>
              <a:gd name="connsiteY28" fmla="*/ 1380818 h 2443174"/>
              <a:gd name="connsiteX29" fmla="*/ 270452 w 2894839"/>
              <a:gd name="connsiteY29" fmla="*/ 1411448 h 2443174"/>
              <a:gd name="connsiteX30" fmla="*/ 124382 w 2894839"/>
              <a:gd name="connsiteY30" fmla="*/ 1408121 h 2443174"/>
              <a:gd name="connsiteX31" fmla="*/ 7689 w 2894839"/>
              <a:gd name="connsiteY31" fmla="*/ 1278029 h 2443174"/>
              <a:gd name="connsiteX32" fmla="*/ 202223 w 2894839"/>
              <a:gd name="connsiteY32" fmla="*/ 1019338 h 2443174"/>
              <a:gd name="connsiteX33" fmla="*/ 270452 w 2894839"/>
              <a:gd name="connsiteY33" fmla="*/ 1031383 h 2443174"/>
              <a:gd name="connsiteX34" fmla="*/ 325415 w 2894839"/>
              <a:gd name="connsiteY34" fmla="*/ 1061440 h 2443174"/>
              <a:gd name="connsiteX35" fmla="*/ 349241 w 2894839"/>
              <a:gd name="connsiteY35" fmla="*/ 1083236 h 2443174"/>
              <a:gd name="connsiteX36" fmla="*/ 471485 w 2894839"/>
              <a:gd name="connsiteY36" fmla="*/ 1125453 h 2443174"/>
              <a:gd name="connsiteX37" fmla="*/ 674412 w 2894839"/>
              <a:gd name="connsiteY37" fmla="*/ 908863 h 2443174"/>
              <a:gd name="connsiteX38" fmla="*/ 674412 w 2894839"/>
              <a:gd name="connsiteY38" fmla="*/ 805501 h 2443174"/>
              <a:gd name="connsiteX39" fmla="*/ 869353 w 2894839"/>
              <a:gd name="connsiteY39" fmla="*/ 467883 h 2443174"/>
              <a:gd name="connsiteX40" fmla="*/ 1589414 w 2894839"/>
              <a:gd name="connsiteY40" fmla="*/ 52140 h 2443174"/>
              <a:gd name="connsiteX41" fmla="*/ 1784237 w 2894839"/>
              <a:gd name="connsiteY41" fmla="*/ 0 h 244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94839" h="2443174">
                <a:moveTo>
                  <a:pt x="1784237" y="0"/>
                </a:moveTo>
                <a:cubicBezTo>
                  <a:pt x="1851535" y="0"/>
                  <a:pt x="1918851" y="17380"/>
                  <a:pt x="1979160" y="52140"/>
                </a:cubicBezTo>
                <a:lnTo>
                  <a:pt x="2699357" y="467883"/>
                </a:lnTo>
                <a:cubicBezTo>
                  <a:pt x="2819706" y="537402"/>
                  <a:pt x="2894162" y="666232"/>
                  <a:pt x="2894839" y="806075"/>
                </a:cubicBezTo>
                <a:lnTo>
                  <a:pt x="2894839" y="1637674"/>
                </a:lnTo>
                <a:cubicBezTo>
                  <a:pt x="2894839" y="1776943"/>
                  <a:pt x="2820653" y="1905773"/>
                  <a:pt x="2700034" y="1975292"/>
                </a:cubicBezTo>
                <a:lnTo>
                  <a:pt x="2544161" y="2065272"/>
                </a:lnTo>
                <a:lnTo>
                  <a:pt x="2465321" y="2062671"/>
                </a:lnTo>
                <a:cubicBezTo>
                  <a:pt x="2412575" y="2051028"/>
                  <a:pt x="2365097" y="2019861"/>
                  <a:pt x="2336682" y="1970256"/>
                </a:cubicBezTo>
                <a:cubicBezTo>
                  <a:pt x="2313765" y="1930150"/>
                  <a:pt x="2306263" y="1885559"/>
                  <a:pt x="2312223" y="1843078"/>
                </a:cubicBezTo>
                <a:cubicBezTo>
                  <a:pt x="2315306" y="1832788"/>
                  <a:pt x="2317464" y="1822234"/>
                  <a:pt x="2319006" y="1811416"/>
                </a:cubicBezTo>
                <a:cubicBezTo>
                  <a:pt x="2321780" y="1790835"/>
                  <a:pt x="2321472" y="1769727"/>
                  <a:pt x="2317773" y="1748750"/>
                </a:cubicBezTo>
                <a:cubicBezTo>
                  <a:pt x="2313765" y="1726323"/>
                  <a:pt x="2305954" y="1704291"/>
                  <a:pt x="2294239" y="1683578"/>
                </a:cubicBezTo>
                <a:cubicBezTo>
                  <a:pt x="2229393" y="1570912"/>
                  <a:pt x="2072056" y="1544527"/>
                  <a:pt x="1972783" y="1644396"/>
                </a:cubicBezTo>
                <a:cubicBezTo>
                  <a:pt x="1929929" y="1687536"/>
                  <a:pt x="1910095" y="1750597"/>
                  <a:pt x="1918419" y="1810492"/>
                </a:cubicBezTo>
                <a:cubicBezTo>
                  <a:pt x="1926538" y="1866561"/>
                  <a:pt x="1953257" y="1908778"/>
                  <a:pt x="1988609" y="1938593"/>
                </a:cubicBezTo>
                <a:cubicBezTo>
                  <a:pt x="2005052" y="1952578"/>
                  <a:pt x="2023344" y="1963660"/>
                  <a:pt x="2043179" y="1971443"/>
                </a:cubicBezTo>
                <a:cubicBezTo>
                  <a:pt x="2052530" y="1975137"/>
                  <a:pt x="2062088" y="1978304"/>
                  <a:pt x="2071748" y="1980810"/>
                </a:cubicBezTo>
                <a:cubicBezTo>
                  <a:pt x="2111416" y="1996905"/>
                  <a:pt x="2146871" y="2025797"/>
                  <a:pt x="2170096" y="2065507"/>
                </a:cubicBezTo>
                <a:cubicBezTo>
                  <a:pt x="2198511" y="2113925"/>
                  <a:pt x="2201389" y="2171082"/>
                  <a:pt x="2185023" y="2223127"/>
                </a:cubicBezTo>
                <a:lnTo>
                  <a:pt x="2147581" y="2294203"/>
                </a:lnTo>
                <a:lnTo>
                  <a:pt x="1979837" y="2391035"/>
                </a:lnTo>
                <a:cubicBezTo>
                  <a:pt x="1859488" y="2460554"/>
                  <a:pt x="1710846" y="2460554"/>
                  <a:pt x="1590091" y="2391035"/>
                </a:cubicBezTo>
                <a:lnTo>
                  <a:pt x="869894" y="1975292"/>
                </a:lnTo>
                <a:cubicBezTo>
                  <a:pt x="749275" y="1905428"/>
                  <a:pt x="675089" y="1776943"/>
                  <a:pt x="675089" y="1637674"/>
                </a:cubicBezTo>
                <a:lnTo>
                  <a:pt x="675089" y="1534312"/>
                </a:lnTo>
                <a:cubicBezTo>
                  <a:pt x="675089" y="1422002"/>
                  <a:pt x="583575" y="1316804"/>
                  <a:pt x="471214" y="1317722"/>
                </a:cubicBezTo>
                <a:cubicBezTo>
                  <a:pt x="425051" y="1318066"/>
                  <a:pt x="382543" y="1334242"/>
                  <a:pt x="348699" y="1360627"/>
                </a:cubicBezTo>
                <a:cubicBezTo>
                  <a:pt x="341524" y="1367740"/>
                  <a:pt x="334079" y="1374508"/>
                  <a:pt x="326362" y="1380818"/>
                </a:cubicBezTo>
                <a:cubicBezTo>
                  <a:pt x="309576" y="1393781"/>
                  <a:pt x="290623" y="1403991"/>
                  <a:pt x="270452" y="1411448"/>
                </a:cubicBezTo>
                <a:cubicBezTo>
                  <a:pt x="226997" y="1427050"/>
                  <a:pt x="176772" y="1429115"/>
                  <a:pt x="124382" y="1408121"/>
                </a:cubicBezTo>
                <a:cubicBezTo>
                  <a:pt x="68201" y="1385407"/>
                  <a:pt x="23528" y="1336651"/>
                  <a:pt x="7689" y="1278029"/>
                </a:cubicBezTo>
                <a:cubicBezTo>
                  <a:pt x="-29269" y="1142202"/>
                  <a:pt x="72127" y="1019338"/>
                  <a:pt x="202223" y="1019338"/>
                </a:cubicBezTo>
                <a:cubicBezTo>
                  <a:pt x="226049" y="1019338"/>
                  <a:pt x="249063" y="1023582"/>
                  <a:pt x="270452" y="1031383"/>
                </a:cubicBezTo>
                <a:cubicBezTo>
                  <a:pt x="290352" y="1038496"/>
                  <a:pt x="308899" y="1048706"/>
                  <a:pt x="325415" y="1061440"/>
                </a:cubicBezTo>
                <a:cubicBezTo>
                  <a:pt x="333808" y="1067979"/>
                  <a:pt x="341795" y="1075435"/>
                  <a:pt x="349241" y="1083236"/>
                </a:cubicBezTo>
                <a:cubicBezTo>
                  <a:pt x="383085" y="1109277"/>
                  <a:pt x="425322" y="1125109"/>
                  <a:pt x="471485" y="1125453"/>
                </a:cubicBezTo>
                <a:cubicBezTo>
                  <a:pt x="585741" y="1125682"/>
                  <a:pt x="674412" y="1023353"/>
                  <a:pt x="674412" y="908863"/>
                </a:cubicBezTo>
                <a:lnTo>
                  <a:pt x="674412" y="805501"/>
                </a:lnTo>
                <a:cubicBezTo>
                  <a:pt x="674412" y="666232"/>
                  <a:pt x="748598" y="537402"/>
                  <a:pt x="869353" y="467883"/>
                </a:cubicBezTo>
                <a:lnTo>
                  <a:pt x="1589414" y="52140"/>
                </a:lnTo>
                <a:cubicBezTo>
                  <a:pt x="1649657" y="17380"/>
                  <a:pt x="1716938" y="0"/>
                  <a:pt x="1784237" y="0"/>
                </a:cubicBezTo>
                <a:close/>
              </a:path>
            </a:pathLst>
          </a:custGeom>
          <a:solidFill>
            <a:srgbClr val="F3774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5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Rectangle 58">
            <a:extLst>
              <a:ext uri="{FF2B5EF4-FFF2-40B4-BE49-F238E27FC236}">
                <a16:creationId xmlns:a16="http://schemas.microsoft.com/office/drawing/2014/main" id="{392ED20E-7C43-B6B9-F974-3BE43C557702}"/>
              </a:ext>
            </a:extLst>
          </p:cNvPr>
          <p:cNvSpPr/>
          <p:nvPr/>
        </p:nvSpPr>
        <p:spPr>
          <a:xfrm>
            <a:off x="6034601" y="1531277"/>
            <a:ext cx="2065343"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rPr>
              <a:t>Step 2</a:t>
            </a:r>
          </a:p>
        </p:txBody>
      </p:sp>
      <p:sp>
        <p:nvSpPr>
          <p:cNvPr id="60" name="Shape">
            <a:extLst>
              <a:ext uri="{FF2B5EF4-FFF2-40B4-BE49-F238E27FC236}">
                <a16:creationId xmlns:a16="http://schemas.microsoft.com/office/drawing/2014/main" id="{049E55BB-5ADE-7794-249A-B59465B77B2A}"/>
              </a:ext>
            </a:extLst>
          </p:cNvPr>
          <p:cNvSpPr/>
          <p:nvPr/>
        </p:nvSpPr>
        <p:spPr>
          <a:xfrm>
            <a:off x="7084490" y="2786899"/>
            <a:ext cx="2219772" cy="2794349"/>
          </a:xfrm>
          <a:custGeom>
            <a:avLst/>
            <a:gdLst/>
            <a:ahLst/>
            <a:cxnLst>
              <a:cxn ang="0">
                <a:pos x="wd2" y="hd2"/>
              </a:cxn>
              <a:cxn ang="5400000">
                <a:pos x="wd2" y="hd2"/>
              </a:cxn>
              <a:cxn ang="10800000">
                <a:pos x="wd2" y="hd2"/>
              </a:cxn>
              <a:cxn ang="16200000">
                <a:pos x="wd2" y="hd2"/>
              </a:cxn>
            </a:cxnLst>
            <a:rect l="0" t="0" r="r" b="b"/>
            <a:pathLst>
              <a:path w="21600" h="21181" extrusionOk="0">
                <a:moveTo>
                  <a:pt x="21597" y="15080"/>
                </a:moveTo>
                <a:lnTo>
                  <a:pt x="21600" y="8777"/>
                </a:lnTo>
                <a:cubicBezTo>
                  <a:pt x="21600" y="7721"/>
                  <a:pt x="20878" y="6745"/>
                  <a:pt x="19704" y="6218"/>
                </a:cubicBezTo>
                <a:lnTo>
                  <a:pt x="12699" y="3064"/>
                </a:lnTo>
                <a:cubicBezTo>
                  <a:pt x="11525" y="2535"/>
                  <a:pt x="10081" y="2535"/>
                  <a:pt x="8907" y="3062"/>
                </a:cubicBezTo>
                <a:lnTo>
                  <a:pt x="8037" y="3453"/>
                </a:lnTo>
                <a:cubicBezTo>
                  <a:pt x="7074" y="3885"/>
                  <a:pt x="5779" y="3692"/>
                  <a:pt x="5226" y="2940"/>
                </a:cubicBezTo>
                <a:cubicBezTo>
                  <a:pt x="5003" y="2636"/>
                  <a:pt x="4930" y="2298"/>
                  <a:pt x="4988" y="1976"/>
                </a:cubicBezTo>
                <a:cubicBezTo>
                  <a:pt x="5018" y="1898"/>
                  <a:pt x="5039" y="1818"/>
                  <a:pt x="5054" y="1736"/>
                </a:cubicBezTo>
                <a:cubicBezTo>
                  <a:pt x="5081" y="1580"/>
                  <a:pt x="5078" y="1420"/>
                  <a:pt x="5042" y="1261"/>
                </a:cubicBezTo>
                <a:cubicBezTo>
                  <a:pt x="5003" y="1091"/>
                  <a:pt x="4927" y="924"/>
                  <a:pt x="4813" y="767"/>
                </a:cubicBezTo>
                <a:cubicBezTo>
                  <a:pt x="4182" y="-87"/>
                  <a:pt x="2651" y="-287"/>
                  <a:pt x="1685" y="470"/>
                </a:cubicBezTo>
                <a:cubicBezTo>
                  <a:pt x="1268" y="797"/>
                  <a:pt x="1075" y="1275"/>
                  <a:pt x="1156" y="1729"/>
                </a:cubicBezTo>
                <a:cubicBezTo>
                  <a:pt x="1235" y="2154"/>
                  <a:pt x="1495" y="2474"/>
                  <a:pt x="1839" y="2700"/>
                </a:cubicBezTo>
                <a:cubicBezTo>
                  <a:pt x="1999" y="2806"/>
                  <a:pt x="2177" y="2890"/>
                  <a:pt x="2370" y="2949"/>
                </a:cubicBezTo>
                <a:cubicBezTo>
                  <a:pt x="2461" y="2977"/>
                  <a:pt x="2554" y="3001"/>
                  <a:pt x="2648" y="3020"/>
                </a:cubicBezTo>
                <a:cubicBezTo>
                  <a:pt x="3034" y="3142"/>
                  <a:pt x="3379" y="3361"/>
                  <a:pt x="3605" y="3662"/>
                </a:cubicBezTo>
                <a:cubicBezTo>
                  <a:pt x="4158" y="4396"/>
                  <a:pt x="3717" y="5395"/>
                  <a:pt x="2772" y="5819"/>
                </a:cubicBezTo>
                <a:lnTo>
                  <a:pt x="1902" y="6209"/>
                </a:lnTo>
                <a:cubicBezTo>
                  <a:pt x="728" y="6736"/>
                  <a:pt x="6" y="7712"/>
                  <a:pt x="3" y="8768"/>
                </a:cubicBezTo>
                <a:lnTo>
                  <a:pt x="0" y="15071"/>
                </a:lnTo>
                <a:cubicBezTo>
                  <a:pt x="0" y="16127"/>
                  <a:pt x="722" y="17103"/>
                  <a:pt x="1896" y="17630"/>
                </a:cubicBezTo>
                <a:lnTo>
                  <a:pt x="8901" y="20784"/>
                </a:lnTo>
                <a:cubicBezTo>
                  <a:pt x="10075" y="21313"/>
                  <a:pt x="11519" y="21313"/>
                  <a:pt x="12693" y="20786"/>
                </a:cubicBezTo>
                <a:lnTo>
                  <a:pt x="19704" y="17637"/>
                </a:lnTo>
                <a:cubicBezTo>
                  <a:pt x="20875" y="17110"/>
                  <a:pt x="21597" y="16134"/>
                  <a:pt x="21597" y="15080"/>
                </a:cubicBezTo>
                <a:close/>
              </a:path>
            </a:pathLst>
          </a:custGeom>
          <a:solidFill>
            <a:srgbClr val="2DBA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1" name="Shape">
            <a:extLst>
              <a:ext uri="{FF2B5EF4-FFF2-40B4-BE49-F238E27FC236}">
                <a16:creationId xmlns:a16="http://schemas.microsoft.com/office/drawing/2014/main" id="{CEDA8B89-6E6E-0D7F-3F0A-DECF651C3C6D}"/>
              </a:ext>
            </a:extLst>
          </p:cNvPr>
          <p:cNvSpPr/>
          <p:nvPr/>
        </p:nvSpPr>
        <p:spPr>
          <a:xfrm>
            <a:off x="4915337" y="3119463"/>
            <a:ext cx="2894864" cy="2443174"/>
          </a:xfrm>
          <a:custGeom>
            <a:avLst/>
            <a:gdLst/>
            <a:ahLst/>
            <a:cxnLst>
              <a:cxn ang="0">
                <a:pos x="wd2" y="hd2"/>
              </a:cxn>
              <a:cxn ang="5400000">
                <a:pos x="wd2" y="hd2"/>
              </a:cxn>
              <a:cxn ang="10800000">
                <a:pos x="wd2" y="hd2"/>
              </a:cxn>
              <a:cxn ang="16200000">
                <a:pos x="wd2" y="hd2"/>
              </a:cxn>
            </a:cxnLst>
            <a:rect l="0" t="0" r="r" b="b"/>
            <a:pathLst>
              <a:path w="21384" h="21297" extrusionOk="0">
                <a:moveTo>
                  <a:pt x="1444" y="4079"/>
                </a:moveTo>
                <a:lnTo>
                  <a:pt x="6764" y="455"/>
                </a:lnTo>
                <a:cubicBezTo>
                  <a:pt x="7655" y="-151"/>
                  <a:pt x="8753" y="-151"/>
                  <a:pt x="9643" y="455"/>
                </a:cubicBezTo>
                <a:lnTo>
                  <a:pt x="14962" y="4079"/>
                </a:lnTo>
                <a:cubicBezTo>
                  <a:pt x="15854" y="4685"/>
                  <a:pt x="16402" y="5808"/>
                  <a:pt x="16402" y="7022"/>
                </a:cubicBezTo>
                <a:lnTo>
                  <a:pt x="16402" y="7923"/>
                </a:lnTo>
                <a:cubicBezTo>
                  <a:pt x="16402" y="8921"/>
                  <a:pt x="17057" y="9813"/>
                  <a:pt x="17901" y="9811"/>
                </a:cubicBezTo>
                <a:cubicBezTo>
                  <a:pt x="18242" y="9808"/>
                  <a:pt x="18554" y="9670"/>
                  <a:pt x="18804" y="9443"/>
                </a:cubicBezTo>
                <a:cubicBezTo>
                  <a:pt x="18859" y="9375"/>
                  <a:pt x="18918" y="9310"/>
                  <a:pt x="18980" y="9253"/>
                </a:cubicBezTo>
                <a:cubicBezTo>
                  <a:pt x="19102" y="9142"/>
                  <a:pt x="19239" y="9053"/>
                  <a:pt x="19386" y="8991"/>
                </a:cubicBezTo>
                <a:cubicBezTo>
                  <a:pt x="19544" y="8923"/>
                  <a:pt x="19714" y="8886"/>
                  <a:pt x="19890" y="8886"/>
                </a:cubicBezTo>
                <a:cubicBezTo>
                  <a:pt x="20851" y="8886"/>
                  <a:pt x="21600" y="9957"/>
                  <a:pt x="21327" y="11141"/>
                </a:cubicBezTo>
                <a:cubicBezTo>
                  <a:pt x="21210" y="11652"/>
                  <a:pt x="20880" y="12077"/>
                  <a:pt x="20465" y="12275"/>
                </a:cubicBezTo>
                <a:cubicBezTo>
                  <a:pt x="20078" y="12458"/>
                  <a:pt x="19707" y="12440"/>
                  <a:pt x="19386" y="12304"/>
                </a:cubicBezTo>
                <a:cubicBezTo>
                  <a:pt x="19237" y="12239"/>
                  <a:pt x="19097" y="12150"/>
                  <a:pt x="18973" y="12037"/>
                </a:cubicBezTo>
                <a:cubicBezTo>
                  <a:pt x="18916" y="11982"/>
                  <a:pt x="18861" y="11923"/>
                  <a:pt x="18808" y="11861"/>
                </a:cubicBezTo>
                <a:cubicBezTo>
                  <a:pt x="18558" y="11631"/>
                  <a:pt x="18244" y="11490"/>
                  <a:pt x="17903" y="11487"/>
                </a:cubicBezTo>
                <a:cubicBezTo>
                  <a:pt x="17073" y="11479"/>
                  <a:pt x="16397" y="12396"/>
                  <a:pt x="16397" y="13375"/>
                </a:cubicBezTo>
                <a:lnTo>
                  <a:pt x="16397" y="14276"/>
                </a:lnTo>
                <a:cubicBezTo>
                  <a:pt x="16397" y="15490"/>
                  <a:pt x="15849" y="16610"/>
                  <a:pt x="14958" y="17219"/>
                </a:cubicBezTo>
                <a:lnTo>
                  <a:pt x="9638" y="20843"/>
                </a:lnTo>
                <a:cubicBezTo>
                  <a:pt x="8746" y="21449"/>
                  <a:pt x="7648" y="21449"/>
                  <a:pt x="6759" y="20843"/>
                </a:cubicBezTo>
                <a:lnTo>
                  <a:pt x="1439" y="17219"/>
                </a:lnTo>
                <a:cubicBezTo>
                  <a:pt x="548" y="16613"/>
                  <a:pt x="0" y="15490"/>
                  <a:pt x="0" y="14276"/>
                </a:cubicBezTo>
                <a:lnTo>
                  <a:pt x="0" y="7027"/>
                </a:lnTo>
                <a:cubicBezTo>
                  <a:pt x="5" y="5808"/>
                  <a:pt x="555" y="4688"/>
                  <a:pt x="1444" y="4079"/>
                </a:cubicBezTo>
                <a:close/>
              </a:path>
            </a:pathLst>
          </a:custGeom>
          <a:solidFill>
            <a:srgbClr val="F1C50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Shape">
            <a:extLst>
              <a:ext uri="{FF2B5EF4-FFF2-40B4-BE49-F238E27FC236}">
                <a16:creationId xmlns:a16="http://schemas.microsoft.com/office/drawing/2014/main" id="{6E767E86-F800-80E8-2A64-8B3AF31122F1}"/>
              </a:ext>
            </a:extLst>
          </p:cNvPr>
          <p:cNvSpPr/>
          <p:nvPr/>
        </p:nvSpPr>
        <p:spPr>
          <a:xfrm>
            <a:off x="2658837" y="3138074"/>
            <a:ext cx="2894867" cy="2443174"/>
          </a:xfrm>
          <a:custGeom>
            <a:avLst/>
            <a:gdLst/>
            <a:ahLst/>
            <a:cxnLst>
              <a:cxn ang="0">
                <a:pos x="wd2" y="hd2"/>
              </a:cxn>
              <a:cxn ang="5400000">
                <a:pos x="wd2" y="hd2"/>
              </a:cxn>
              <a:cxn ang="10800000">
                <a:pos x="wd2" y="hd2"/>
              </a:cxn>
              <a:cxn ang="16200000">
                <a:pos x="wd2" y="hd2"/>
              </a:cxn>
            </a:cxnLst>
            <a:rect l="0" t="0" r="r" b="b"/>
            <a:pathLst>
              <a:path w="21384" h="21297" extrusionOk="0">
                <a:moveTo>
                  <a:pt x="1444" y="4079"/>
                </a:moveTo>
                <a:lnTo>
                  <a:pt x="6764" y="455"/>
                </a:lnTo>
                <a:cubicBezTo>
                  <a:pt x="7655" y="-151"/>
                  <a:pt x="8753" y="-151"/>
                  <a:pt x="9643" y="455"/>
                </a:cubicBezTo>
                <a:lnTo>
                  <a:pt x="14962" y="4079"/>
                </a:lnTo>
                <a:cubicBezTo>
                  <a:pt x="15854" y="4685"/>
                  <a:pt x="16402" y="5808"/>
                  <a:pt x="16402" y="7022"/>
                </a:cubicBezTo>
                <a:lnTo>
                  <a:pt x="16402" y="7923"/>
                </a:lnTo>
                <a:cubicBezTo>
                  <a:pt x="16402" y="8921"/>
                  <a:pt x="17057" y="9813"/>
                  <a:pt x="17901" y="9811"/>
                </a:cubicBezTo>
                <a:cubicBezTo>
                  <a:pt x="18242" y="9808"/>
                  <a:pt x="18554" y="9670"/>
                  <a:pt x="18804" y="9443"/>
                </a:cubicBezTo>
                <a:cubicBezTo>
                  <a:pt x="18859" y="9375"/>
                  <a:pt x="18918" y="9310"/>
                  <a:pt x="18980" y="9253"/>
                </a:cubicBezTo>
                <a:cubicBezTo>
                  <a:pt x="19102" y="9142"/>
                  <a:pt x="19239" y="9053"/>
                  <a:pt x="19386" y="8991"/>
                </a:cubicBezTo>
                <a:cubicBezTo>
                  <a:pt x="19544" y="8923"/>
                  <a:pt x="19714" y="8886"/>
                  <a:pt x="19890" y="8886"/>
                </a:cubicBezTo>
                <a:cubicBezTo>
                  <a:pt x="20851" y="8886"/>
                  <a:pt x="21600" y="9957"/>
                  <a:pt x="21327" y="11141"/>
                </a:cubicBezTo>
                <a:cubicBezTo>
                  <a:pt x="21210" y="11652"/>
                  <a:pt x="20880" y="12077"/>
                  <a:pt x="20465" y="12275"/>
                </a:cubicBezTo>
                <a:cubicBezTo>
                  <a:pt x="20078" y="12458"/>
                  <a:pt x="19707" y="12440"/>
                  <a:pt x="19386" y="12304"/>
                </a:cubicBezTo>
                <a:cubicBezTo>
                  <a:pt x="19237" y="12239"/>
                  <a:pt x="19097" y="12150"/>
                  <a:pt x="18973" y="12037"/>
                </a:cubicBezTo>
                <a:cubicBezTo>
                  <a:pt x="18916" y="11982"/>
                  <a:pt x="18861" y="11923"/>
                  <a:pt x="18808" y="11861"/>
                </a:cubicBezTo>
                <a:cubicBezTo>
                  <a:pt x="18558" y="11631"/>
                  <a:pt x="18244" y="11490"/>
                  <a:pt x="17903" y="11487"/>
                </a:cubicBezTo>
                <a:cubicBezTo>
                  <a:pt x="17073" y="11479"/>
                  <a:pt x="16397" y="12396"/>
                  <a:pt x="16397" y="13375"/>
                </a:cubicBezTo>
                <a:lnTo>
                  <a:pt x="16397" y="14276"/>
                </a:lnTo>
                <a:cubicBezTo>
                  <a:pt x="16397" y="15490"/>
                  <a:pt x="15849" y="16610"/>
                  <a:pt x="14958" y="17219"/>
                </a:cubicBezTo>
                <a:lnTo>
                  <a:pt x="9638" y="20843"/>
                </a:lnTo>
                <a:cubicBezTo>
                  <a:pt x="8746" y="21449"/>
                  <a:pt x="7648" y="21449"/>
                  <a:pt x="6759" y="20843"/>
                </a:cubicBezTo>
                <a:lnTo>
                  <a:pt x="1439" y="17219"/>
                </a:lnTo>
                <a:cubicBezTo>
                  <a:pt x="548" y="16613"/>
                  <a:pt x="0" y="15490"/>
                  <a:pt x="0" y="14276"/>
                </a:cubicBezTo>
                <a:lnTo>
                  <a:pt x="0" y="7027"/>
                </a:lnTo>
                <a:cubicBezTo>
                  <a:pt x="5" y="5808"/>
                  <a:pt x="555" y="4688"/>
                  <a:pt x="1444" y="4079"/>
                </a:cubicBezTo>
                <a:close/>
              </a:path>
            </a:pathLst>
          </a:custGeom>
          <a:solidFill>
            <a:srgbClr val="28B9D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Rectangle 63">
            <a:extLst>
              <a:ext uri="{FF2B5EF4-FFF2-40B4-BE49-F238E27FC236}">
                <a16:creationId xmlns:a16="http://schemas.microsoft.com/office/drawing/2014/main" id="{DC73A0B2-B2CE-A612-0F4D-06C347E4347F}"/>
              </a:ext>
            </a:extLst>
          </p:cNvPr>
          <p:cNvSpPr/>
          <p:nvPr/>
        </p:nvSpPr>
        <p:spPr>
          <a:xfrm>
            <a:off x="5513528" y="3758858"/>
            <a:ext cx="1508960"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ptos" panose="02110004020202020204"/>
                <a:ea typeface="+mn-ea"/>
                <a:cs typeface="+mn-cs"/>
              </a:rPr>
              <a:t>Step 4</a:t>
            </a:r>
          </a:p>
        </p:txBody>
      </p:sp>
      <p:sp>
        <p:nvSpPr>
          <p:cNvPr id="65" name="Rectangle 64">
            <a:extLst>
              <a:ext uri="{FF2B5EF4-FFF2-40B4-BE49-F238E27FC236}">
                <a16:creationId xmlns:a16="http://schemas.microsoft.com/office/drawing/2014/main" id="{0E13D219-8E8D-F2E0-2369-24C20148A431}"/>
              </a:ext>
            </a:extLst>
          </p:cNvPr>
          <p:cNvSpPr/>
          <p:nvPr/>
        </p:nvSpPr>
        <p:spPr>
          <a:xfrm>
            <a:off x="2754748" y="3895795"/>
            <a:ext cx="2035880"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rPr>
              <a:t>Step 5</a:t>
            </a:r>
          </a:p>
        </p:txBody>
      </p:sp>
      <p:sp>
        <p:nvSpPr>
          <p:cNvPr id="66" name="Rectangle 65">
            <a:extLst>
              <a:ext uri="{FF2B5EF4-FFF2-40B4-BE49-F238E27FC236}">
                <a16:creationId xmlns:a16="http://schemas.microsoft.com/office/drawing/2014/main" id="{3459F32C-B8C0-444D-78E9-CC6C0E73B96F}"/>
              </a:ext>
            </a:extLst>
          </p:cNvPr>
          <p:cNvSpPr/>
          <p:nvPr/>
        </p:nvSpPr>
        <p:spPr>
          <a:xfrm>
            <a:off x="7725778" y="3646509"/>
            <a:ext cx="1542193"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rPr>
              <a:t>Step 3</a:t>
            </a:r>
          </a:p>
        </p:txBody>
      </p:sp>
      <p:sp>
        <p:nvSpPr>
          <p:cNvPr id="67" name="Freeform: Shape 64">
            <a:extLst>
              <a:ext uri="{FF2B5EF4-FFF2-40B4-BE49-F238E27FC236}">
                <a16:creationId xmlns:a16="http://schemas.microsoft.com/office/drawing/2014/main" id="{DB4905C4-5878-5AD9-5FB1-0C529D89C430}"/>
              </a:ext>
            </a:extLst>
          </p:cNvPr>
          <p:cNvSpPr/>
          <p:nvPr/>
        </p:nvSpPr>
        <p:spPr>
          <a:xfrm>
            <a:off x="3690942" y="1161221"/>
            <a:ext cx="2220390" cy="2794344"/>
          </a:xfrm>
          <a:custGeom>
            <a:avLst/>
            <a:gdLst>
              <a:gd name="connsiteX0" fmla="*/ 1111236 w 2220390"/>
              <a:gd name="connsiteY0" fmla="*/ 1 h 2794344"/>
              <a:gd name="connsiteX1" fmla="*/ 1306021 w 2220390"/>
              <a:gd name="connsiteY1" fmla="*/ 52455 h 2794344"/>
              <a:gd name="connsiteX2" fmla="*/ 2025798 w 2220390"/>
              <a:gd name="connsiteY2" fmla="*/ 468430 h 2794344"/>
              <a:gd name="connsiteX3" fmla="*/ 2220390 w 2220390"/>
              <a:gd name="connsiteY3" fmla="*/ 806042 h 2794344"/>
              <a:gd name="connsiteX4" fmla="*/ 2220292 w 2220390"/>
              <a:gd name="connsiteY4" fmla="*/ 938113 h 2794344"/>
              <a:gd name="connsiteX5" fmla="*/ 2210217 w 2220390"/>
              <a:gd name="connsiteY5" fmla="*/ 991049 h 2794344"/>
              <a:gd name="connsiteX6" fmla="*/ 2022930 w 2220390"/>
              <a:gd name="connsiteY6" fmla="*/ 1125464 h 2794344"/>
              <a:gd name="connsiteX7" fmla="*/ 1900686 w 2220390"/>
              <a:gd name="connsiteY7" fmla="*/ 1083247 h 2794344"/>
              <a:gd name="connsiteX8" fmla="*/ 1876860 w 2220390"/>
              <a:gd name="connsiteY8" fmla="*/ 1061451 h 2794344"/>
              <a:gd name="connsiteX9" fmla="*/ 1821897 w 2220390"/>
              <a:gd name="connsiteY9" fmla="*/ 1031394 h 2794344"/>
              <a:gd name="connsiteX10" fmla="*/ 1753668 w 2220390"/>
              <a:gd name="connsiteY10" fmla="*/ 1019349 h 2794344"/>
              <a:gd name="connsiteX11" fmla="*/ 1559134 w 2220390"/>
              <a:gd name="connsiteY11" fmla="*/ 1278040 h 2794344"/>
              <a:gd name="connsiteX12" fmla="*/ 1675827 w 2220390"/>
              <a:gd name="connsiteY12" fmla="*/ 1408132 h 2794344"/>
              <a:gd name="connsiteX13" fmla="*/ 1821897 w 2220390"/>
              <a:gd name="connsiteY13" fmla="*/ 1411459 h 2794344"/>
              <a:gd name="connsiteX14" fmla="*/ 1877807 w 2220390"/>
              <a:gd name="connsiteY14" fmla="*/ 1380829 h 2794344"/>
              <a:gd name="connsiteX15" fmla="*/ 1900144 w 2220390"/>
              <a:gd name="connsiteY15" fmla="*/ 1360638 h 2794344"/>
              <a:gd name="connsiteX16" fmla="*/ 2022659 w 2220390"/>
              <a:gd name="connsiteY16" fmla="*/ 1317733 h 2794344"/>
              <a:gd name="connsiteX17" fmla="*/ 2210480 w 2220390"/>
              <a:gd name="connsiteY17" fmla="*/ 1452971 h 2794344"/>
              <a:gd name="connsiteX18" fmla="*/ 2219875 w 2220390"/>
              <a:gd name="connsiteY18" fmla="*/ 1500579 h 2794344"/>
              <a:gd name="connsiteX19" fmla="*/ 2219773 w 2220390"/>
              <a:gd name="connsiteY19" fmla="*/ 1637600 h 2794344"/>
              <a:gd name="connsiteX20" fmla="*/ 2024564 w 2220390"/>
              <a:gd name="connsiteY20" fmla="*/ 1975212 h 2794344"/>
              <a:gd name="connsiteX21" fmla="*/ 1304171 w 2220390"/>
              <a:gd name="connsiteY21" fmla="*/ 2390664 h 2794344"/>
              <a:gd name="connsiteX22" fmla="*/ 914369 w 2220390"/>
              <a:gd name="connsiteY22" fmla="*/ 2390403 h 2794344"/>
              <a:gd name="connsiteX23" fmla="*/ 825040 w 2220390"/>
              <a:gd name="connsiteY23" fmla="*/ 2338814 h 2794344"/>
              <a:gd name="connsiteX24" fmla="*/ 590511 w 2220390"/>
              <a:gd name="connsiteY24" fmla="*/ 2347006 h 2794344"/>
              <a:gd name="connsiteX25" fmla="*/ 565573 w 2220390"/>
              <a:gd name="connsiteY25" fmla="*/ 2368589 h 2794344"/>
              <a:gd name="connsiteX26" fmla="*/ 544151 w 2220390"/>
              <a:gd name="connsiteY26" fmla="*/ 2397822 h 2794344"/>
              <a:gd name="connsiteX27" fmla="*/ 519962 w 2220390"/>
              <a:gd name="connsiteY27" fmla="*/ 2525347 h 2794344"/>
              <a:gd name="connsiteX28" fmla="*/ 526156 w 2220390"/>
              <a:gd name="connsiteY28" fmla="*/ 2554843 h 2794344"/>
              <a:gd name="connsiteX29" fmla="*/ 524910 w 2220390"/>
              <a:gd name="connsiteY29" fmla="*/ 2618443 h 2794344"/>
              <a:gd name="connsiteX30" fmla="*/ 478505 w 2220390"/>
              <a:gd name="connsiteY30" fmla="*/ 2715458 h 2794344"/>
              <a:gd name="connsiteX31" fmla="*/ 471922 w 2220390"/>
              <a:gd name="connsiteY31" fmla="*/ 2721628 h 2794344"/>
              <a:gd name="connsiteX32" fmla="*/ 469883 w 2220390"/>
              <a:gd name="connsiteY32" fmla="*/ 2724442 h 2794344"/>
              <a:gd name="connsiteX33" fmla="*/ 440275 w 2220390"/>
              <a:gd name="connsiteY33" fmla="*/ 2752177 h 2794344"/>
              <a:gd name="connsiteX34" fmla="*/ 269325 w 2220390"/>
              <a:gd name="connsiteY34" fmla="*/ 2788093 h 2794344"/>
              <a:gd name="connsiteX35" fmla="*/ 142681 w 2220390"/>
              <a:gd name="connsiteY35" fmla="*/ 2490315 h 2794344"/>
              <a:gd name="connsiteX36" fmla="*/ 187397 w 2220390"/>
              <a:gd name="connsiteY36" fmla="*/ 2437159 h 2794344"/>
              <a:gd name="connsiteX37" fmla="*/ 189709 w 2220390"/>
              <a:gd name="connsiteY37" fmla="*/ 2435750 h 2794344"/>
              <a:gd name="connsiteX38" fmla="*/ 196022 w 2220390"/>
              <a:gd name="connsiteY38" fmla="*/ 2428254 h 2794344"/>
              <a:gd name="connsiteX39" fmla="*/ 249383 w 2220390"/>
              <a:gd name="connsiteY39" fmla="*/ 2395662 h 2794344"/>
              <a:gd name="connsiteX40" fmla="*/ 280113 w 2220390"/>
              <a:gd name="connsiteY40" fmla="*/ 2385722 h 2794344"/>
              <a:gd name="connsiteX41" fmla="*/ 333469 w 2220390"/>
              <a:gd name="connsiteY41" fmla="*/ 2353240 h 2794344"/>
              <a:gd name="connsiteX42" fmla="*/ 369551 w 2220390"/>
              <a:gd name="connsiteY42" fmla="*/ 2309951 h 2794344"/>
              <a:gd name="connsiteX43" fmla="*/ 283922 w 2220390"/>
              <a:gd name="connsiteY43" fmla="*/ 2025756 h 2794344"/>
              <a:gd name="connsiteX44" fmla="*/ 194593 w 2220390"/>
              <a:gd name="connsiteY44" fmla="*/ 1974298 h 2794344"/>
              <a:gd name="connsiteX45" fmla="*/ 0 w 2220390"/>
              <a:gd name="connsiteY45" fmla="*/ 1636686 h 2794344"/>
              <a:gd name="connsiteX46" fmla="*/ 617 w 2220390"/>
              <a:gd name="connsiteY46" fmla="*/ 805128 h 2794344"/>
              <a:gd name="connsiteX47" fmla="*/ 195826 w 2220390"/>
              <a:gd name="connsiteY47" fmla="*/ 467516 h 2794344"/>
              <a:gd name="connsiteX48" fmla="*/ 916219 w 2220390"/>
              <a:gd name="connsiteY48" fmla="*/ 52063 h 2794344"/>
              <a:gd name="connsiteX49" fmla="*/ 1111236 w 2220390"/>
              <a:gd name="connsiteY49" fmla="*/ 1 h 279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20390" h="2794344">
                <a:moveTo>
                  <a:pt x="1111236" y="1"/>
                </a:moveTo>
                <a:cubicBezTo>
                  <a:pt x="1178529" y="50"/>
                  <a:pt x="1245783" y="17518"/>
                  <a:pt x="1306021" y="52455"/>
                </a:cubicBezTo>
                <a:lnTo>
                  <a:pt x="2025798" y="468430"/>
                </a:lnTo>
                <a:cubicBezTo>
                  <a:pt x="2146274" y="538042"/>
                  <a:pt x="2220390" y="666687"/>
                  <a:pt x="2220390" y="806042"/>
                </a:cubicBezTo>
                <a:lnTo>
                  <a:pt x="2220292" y="938113"/>
                </a:lnTo>
                <a:lnTo>
                  <a:pt x="2210217" y="991049"/>
                </a:lnTo>
                <a:cubicBezTo>
                  <a:pt x="2179923" y="1068118"/>
                  <a:pt x="2108622" y="1125636"/>
                  <a:pt x="2022930" y="1125464"/>
                </a:cubicBezTo>
                <a:cubicBezTo>
                  <a:pt x="1976767" y="1125120"/>
                  <a:pt x="1934530" y="1109288"/>
                  <a:pt x="1900686" y="1083247"/>
                </a:cubicBezTo>
                <a:cubicBezTo>
                  <a:pt x="1893240" y="1075446"/>
                  <a:pt x="1885253" y="1067990"/>
                  <a:pt x="1876860" y="1061451"/>
                </a:cubicBezTo>
                <a:cubicBezTo>
                  <a:pt x="1860344" y="1048717"/>
                  <a:pt x="1841797" y="1038507"/>
                  <a:pt x="1821897" y="1031394"/>
                </a:cubicBezTo>
                <a:cubicBezTo>
                  <a:pt x="1800508" y="1023593"/>
                  <a:pt x="1777494" y="1019349"/>
                  <a:pt x="1753668" y="1019349"/>
                </a:cubicBezTo>
                <a:cubicBezTo>
                  <a:pt x="1623572" y="1019349"/>
                  <a:pt x="1522176" y="1142213"/>
                  <a:pt x="1559134" y="1278040"/>
                </a:cubicBezTo>
                <a:cubicBezTo>
                  <a:pt x="1574973" y="1336662"/>
                  <a:pt x="1619646" y="1385418"/>
                  <a:pt x="1675827" y="1408132"/>
                </a:cubicBezTo>
                <a:cubicBezTo>
                  <a:pt x="1728217" y="1429126"/>
                  <a:pt x="1778442" y="1427061"/>
                  <a:pt x="1821897" y="1411459"/>
                </a:cubicBezTo>
                <a:cubicBezTo>
                  <a:pt x="1842068" y="1404002"/>
                  <a:pt x="1861021" y="1393792"/>
                  <a:pt x="1877807" y="1380829"/>
                </a:cubicBezTo>
                <a:cubicBezTo>
                  <a:pt x="1885524" y="1374519"/>
                  <a:pt x="1892969" y="1367751"/>
                  <a:pt x="1900144" y="1360638"/>
                </a:cubicBezTo>
                <a:cubicBezTo>
                  <a:pt x="1933988" y="1334253"/>
                  <a:pt x="1976496" y="1318077"/>
                  <a:pt x="2022659" y="1317733"/>
                </a:cubicBezTo>
                <a:cubicBezTo>
                  <a:pt x="2106930" y="1317045"/>
                  <a:pt x="2179474" y="1376046"/>
                  <a:pt x="2210480" y="1452971"/>
                </a:cubicBezTo>
                <a:lnTo>
                  <a:pt x="2219875" y="1500579"/>
                </a:lnTo>
                <a:lnTo>
                  <a:pt x="2219773" y="1637600"/>
                </a:lnTo>
                <a:cubicBezTo>
                  <a:pt x="2219465" y="1776955"/>
                  <a:pt x="2145349" y="1905730"/>
                  <a:pt x="2024564" y="1975212"/>
                </a:cubicBezTo>
                <a:lnTo>
                  <a:pt x="1304171" y="2390664"/>
                </a:lnTo>
                <a:cubicBezTo>
                  <a:pt x="1183386" y="2460146"/>
                  <a:pt x="1035154" y="2460146"/>
                  <a:pt x="914369" y="2390403"/>
                </a:cubicBezTo>
                <a:lnTo>
                  <a:pt x="825040" y="2338814"/>
                </a:lnTo>
                <a:cubicBezTo>
                  <a:pt x="751952" y="2296694"/>
                  <a:pt x="656891" y="2301004"/>
                  <a:pt x="590511" y="2347006"/>
                </a:cubicBezTo>
                <a:lnTo>
                  <a:pt x="565573" y="2368589"/>
                </a:lnTo>
                <a:lnTo>
                  <a:pt x="544151" y="2397822"/>
                </a:lnTo>
                <a:cubicBezTo>
                  <a:pt x="521519" y="2437870"/>
                  <a:pt x="514079" y="2482851"/>
                  <a:pt x="519962" y="2525347"/>
                </a:cubicBezTo>
                <a:cubicBezTo>
                  <a:pt x="522765" y="2534999"/>
                  <a:pt x="524910" y="2544903"/>
                  <a:pt x="526156" y="2554843"/>
                </a:cubicBezTo>
                <a:cubicBezTo>
                  <a:pt x="529270" y="2575623"/>
                  <a:pt x="528648" y="2597339"/>
                  <a:pt x="524910" y="2618443"/>
                </a:cubicBezTo>
                <a:cubicBezTo>
                  <a:pt x="518863" y="2652665"/>
                  <a:pt x="504270" y="2686178"/>
                  <a:pt x="478505" y="2715458"/>
                </a:cubicBezTo>
                <a:lnTo>
                  <a:pt x="471922" y="2721628"/>
                </a:lnTo>
                <a:lnTo>
                  <a:pt x="469883" y="2724442"/>
                </a:lnTo>
                <a:cubicBezTo>
                  <a:pt x="461290" y="2734202"/>
                  <a:pt x="451454" y="2743492"/>
                  <a:pt x="440275" y="2752177"/>
                </a:cubicBezTo>
                <a:cubicBezTo>
                  <a:pt x="392475" y="2789660"/>
                  <a:pt x="328022" y="2803635"/>
                  <a:pt x="269325" y="2788093"/>
                </a:cubicBezTo>
                <a:cubicBezTo>
                  <a:pt x="133121" y="2752177"/>
                  <a:pt x="77611" y="2602896"/>
                  <a:pt x="142681" y="2490315"/>
                </a:cubicBezTo>
                <a:cubicBezTo>
                  <a:pt x="154811" y="2469419"/>
                  <a:pt x="170024" y="2451787"/>
                  <a:pt x="187397" y="2437159"/>
                </a:cubicBezTo>
                <a:lnTo>
                  <a:pt x="189709" y="2435750"/>
                </a:lnTo>
                <a:lnTo>
                  <a:pt x="196022" y="2428254"/>
                </a:lnTo>
                <a:cubicBezTo>
                  <a:pt x="212148" y="2414605"/>
                  <a:pt x="230143" y="2403405"/>
                  <a:pt x="249383" y="2395662"/>
                </a:cubicBezTo>
                <a:cubicBezTo>
                  <a:pt x="259315" y="2391628"/>
                  <a:pt x="269558" y="2388207"/>
                  <a:pt x="280113" y="2385722"/>
                </a:cubicBezTo>
                <a:lnTo>
                  <a:pt x="333469" y="2353240"/>
                </a:lnTo>
                <a:lnTo>
                  <a:pt x="369551" y="2309951"/>
                </a:lnTo>
                <a:cubicBezTo>
                  <a:pt x="427220" y="2210953"/>
                  <a:pt x="382915" y="2083222"/>
                  <a:pt x="283922" y="2025756"/>
                </a:cubicBezTo>
                <a:lnTo>
                  <a:pt x="194593" y="1974298"/>
                </a:lnTo>
                <a:cubicBezTo>
                  <a:pt x="74116" y="1904816"/>
                  <a:pt x="0" y="1776040"/>
                  <a:pt x="0" y="1636686"/>
                </a:cubicBezTo>
                <a:lnTo>
                  <a:pt x="617" y="805128"/>
                </a:lnTo>
                <a:cubicBezTo>
                  <a:pt x="925" y="665773"/>
                  <a:pt x="75041" y="536997"/>
                  <a:pt x="195826" y="467516"/>
                </a:cubicBezTo>
                <a:lnTo>
                  <a:pt x="916219" y="52063"/>
                </a:lnTo>
                <a:cubicBezTo>
                  <a:pt x="976612" y="17322"/>
                  <a:pt x="1043943" y="-48"/>
                  <a:pt x="1111236" y="1"/>
                </a:cubicBezTo>
                <a:close/>
              </a:path>
            </a:pathLst>
          </a:custGeom>
          <a:solidFill>
            <a:schemeClr val="tx2">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5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8" name="Rectangle 67">
            <a:extLst>
              <a:ext uri="{FF2B5EF4-FFF2-40B4-BE49-F238E27FC236}">
                <a16:creationId xmlns:a16="http://schemas.microsoft.com/office/drawing/2014/main" id="{5ACAB2A5-7973-B85D-2277-85599F4F42BB}"/>
              </a:ext>
            </a:extLst>
          </p:cNvPr>
          <p:cNvSpPr/>
          <p:nvPr/>
        </p:nvSpPr>
        <p:spPr>
          <a:xfrm>
            <a:off x="3921701" y="1570371"/>
            <a:ext cx="1563252" cy="646331"/>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ptos" panose="02110004020202020204"/>
                <a:ea typeface="+mn-ea"/>
                <a:cs typeface="+mn-cs"/>
              </a:rPr>
              <a:t>Step 1</a:t>
            </a:r>
          </a:p>
        </p:txBody>
      </p:sp>
      <p:sp>
        <p:nvSpPr>
          <p:cNvPr id="79" name="TextBox 78">
            <a:extLst>
              <a:ext uri="{FF2B5EF4-FFF2-40B4-BE49-F238E27FC236}">
                <a16:creationId xmlns:a16="http://schemas.microsoft.com/office/drawing/2014/main" id="{CDAD6EF3-8E37-E0A3-2021-1B65015ECBEF}"/>
              </a:ext>
            </a:extLst>
          </p:cNvPr>
          <p:cNvSpPr txBox="1"/>
          <p:nvPr/>
        </p:nvSpPr>
        <p:spPr>
          <a:xfrm>
            <a:off x="6081899" y="2347711"/>
            <a:ext cx="1978957" cy="707886"/>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prstClr val="white"/>
                </a:solidFill>
                <a:effectLst/>
                <a:uLnTx/>
                <a:uFillTx/>
                <a:latin typeface="Aptos" panose="02110004020202020204"/>
                <a:ea typeface="+mn-ea"/>
                <a:cs typeface="+mn-cs"/>
              </a:rPr>
              <a:t>Building the CNN Model</a:t>
            </a:r>
          </a:p>
        </p:txBody>
      </p:sp>
      <p:sp>
        <p:nvSpPr>
          <p:cNvPr id="89" name="TextBox 88">
            <a:extLst>
              <a:ext uri="{FF2B5EF4-FFF2-40B4-BE49-F238E27FC236}">
                <a16:creationId xmlns:a16="http://schemas.microsoft.com/office/drawing/2014/main" id="{7CCF17C6-BDEB-7644-1C53-22EDAB22AD93}"/>
              </a:ext>
            </a:extLst>
          </p:cNvPr>
          <p:cNvSpPr txBox="1"/>
          <p:nvPr/>
        </p:nvSpPr>
        <p:spPr>
          <a:xfrm>
            <a:off x="3726864" y="2149540"/>
            <a:ext cx="1952926" cy="923330"/>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1">
                <a:ln>
                  <a:noFill/>
                </a:ln>
                <a:solidFill>
                  <a:prstClr val="white"/>
                </a:solidFill>
                <a:effectLst/>
                <a:uLnTx/>
                <a:uFillTx/>
                <a:latin typeface="Aptos" panose="02110004020202020204"/>
                <a:ea typeface="+mn-ea"/>
                <a:cs typeface="+mn-cs"/>
              </a:rPr>
              <a:t>Dataset(addressing</a:t>
            </a:r>
            <a:r>
              <a:rPr kumimoji="0" lang="en-US" b="1" i="0" u="none" strike="noStrike" kern="1200" cap="none" spc="0" normalizeH="0" noProof="1">
                <a:ln>
                  <a:noFill/>
                </a:ln>
                <a:solidFill>
                  <a:prstClr val="white"/>
                </a:solidFill>
                <a:effectLst/>
                <a:uLnTx/>
                <a:uFillTx/>
                <a:latin typeface="Aptos" panose="02110004020202020204"/>
                <a:ea typeface="+mn-ea"/>
                <a:cs typeface="+mn-cs"/>
              </a:rPr>
              <a:t> imbalance and Augmentation</a:t>
            </a:r>
            <a:endParaRPr kumimoji="0" lang="en-US" b="1" i="0" u="none" strike="noStrike" kern="1200" cap="none" spc="0" normalizeH="0" baseline="0" noProof="1">
              <a:ln>
                <a:noFill/>
              </a:ln>
              <a:solidFill>
                <a:prstClr val="white"/>
              </a:solidFill>
              <a:effectLst/>
              <a:uLnTx/>
              <a:uFillTx/>
              <a:latin typeface="Aptos" panose="02110004020202020204"/>
              <a:ea typeface="+mn-ea"/>
              <a:cs typeface="+mn-cs"/>
            </a:endParaRPr>
          </a:p>
        </p:txBody>
      </p:sp>
      <p:sp>
        <p:nvSpPr>
          <p:cNvPr id="90" name="TextBox 89">
            <a:extLst>
              <a:ext uri="{FF2B5EF4-FFF2-40B4-BE49-F238E27FC236}">
                <a16:creationId xmlns:a16="http://schemas.microsoft.com/office/drawing/2014/main" id="{F81649C1-AA4C-BC85-BEE1-CDB4C8C577A6}"/>
              </a:ext>
            </a:extLst>
          </p:cNvPr>
          <p:cNvSpPr txBox="1"/>
          <p:nvPr/>
        </p:nvSpPr>
        <p:spPr>
          <a:xfrm>
            <a:off x="7427508" y="4516535"/>
            <a:ext cx="1952926" cy="707886"/>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prstClr val="white"/>
                </a:solidFill>
                <a:effectLst/>
                <a:uLnTx/>
                <a:uFillTx/>
                <a:latin typeface="Aptos" panose="02110004020202020204"/>
                <a:ea typeface="+mn-ea"/>
                <a:cs typeface="+mn-cs"/>
              </a:rPr>
              <a:t>Optimisation</a:t>
            </a:r>
            <a:r>
              <a:rPr kumimoji="0" lang="en-US" sz="2000" b="1" i="0" u="none" strike="noStrike" kern="1200" cap="none" spc="0" normalizeH="0" noProof="1">
                <a:ln>
                  <a:noFill/>
                </a:ln>
                <a:solidFill>
                  <a:prstClr val="white"/>
                </a:solidFill>
                <a:effectLst/>
                <a:uLnTx/>
                <a:uFillTx/>
                <a:latin typeface="Aptos" panose="02110004020202020204"/>
                <a:ea typeface="+mn-ea"/>
                <a:cs typeface="+mn-cs"/>
              </a:rPr>
              <a:t> of CNN model</a:t>
            </a:r>
            <a:endParaRPr kumimoji="0" lang="en-US" sz="2000" b="1" i="0" u="none" strike="noStrike" kern="1200" cap="none" spc="0" normalizeH="0" baseline="0" noProof="1">
              <a:ln>
                <a:noFill/>
              </a:ln>
              <a:solidFill>
                <a:prstClr val="white"/>
              </a:solidFill>
              <a:effectLst/>
              <a:uLnTx/>
              <a:uFillTx/>
              <a:latin typeface="Aptos" panose="02110004020202020204"/>
              <a:ea typeface="+mn-ea"/>
              <a:cs typeface="+mn-cs"/>
            </a:endParaRPr>
          </a:p>
        </p:txBody>
      </p:sp>
      <p:sp>
        <p:nvSpPr>
          <p:cNvPr id="91" name="TextBox 90">
            <a:extLst>
              <a:ext uri="{FF2B5EF4-FFF2-40B4-BE49-F238E27FC236}">
                <a16:creationId xmlns:a16="http://schemas.microsoft.com/office/drawing/2014/main" id="{E53B91BE-3B94-50F7-36E5-11B5597C30D5}"/>
              </a:ext>
            </a:extLst>
          </p:cNvPr>
          <p:cNvSpPr txBox="1"/>
          <p:nvPr/>
        </p:nvSpPr>
        <p:spPr>
          <a:xfrm>
            <a:off x="5617982" y="4362301"/>
            <a:ext cx="1952926" cy="707886"/>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prstClr val="white"/>
                </a:solidFill>
                <a:effectLst/>
                <a:uLnTx/>
                <a:uFillTx/>
                <a:latin typeface="Aptos" panose="02110004020202020204"/>
                <a:ea typeface="+mn-ea"/>
                <a:cs typeface="+mn-cs"/>
              </a:rPr>
              <a:t>Transfer</a:t>
            </a:r>
            <a:r>
              <a:rPr kumimoji="0" lang="en-US" sz="2000" b="1" i="0" u="none" strike="noStrike" kern="1200" cap="none" spc="0" normalizeH="0" noProof="1">
                <a:ln>
                  <a:noFill/>
                </a:ln>
                <a:solidFill>
                  <a:prstClr val="white"/>
                </a:solidFill>
                <a:effectLst/>
                <a:uLnTx/>
                <a:uFillTx/>
                <a:latin typeface="Aptos" panose="02110004020202020204"/>
                <a:ea typeface="+mn-ea"/>
                <a:cs typeface="+mn-cs"/>
              </a:rPr>
              <a:t> Learning</a:t>
            </a:r>
            <a:endParaRPr kumimoji="0" lang="en-US" sz="2000" b="1" i="0" u="none" strike="noStrike" kern="1200" cap="none" spc="0" normalizeH="0" baseline="0" noProof="1">
              <a:ln>
                <a:noFill/>
              </a:ln>
              <a:solidFill>
                <a:prstClr val="white"/>
              </a:solidFill>
              <a:effectLst/>
              <a:uLnTx/>
              <a:uFillTx/>
              <a:latin typeface="Aptos" panose="02110004020202020204"/>
              <a:ea typeface="+mn-ea"/>
              <a:cs typeface="+mn-cs"/>
            </a:endParaRPr>
          </a:p>
        </p:txBody>
      </p:sp>
      <p:sp>
        <p:nvSpPr>
          <p:cNvPr id="92" name="TextBox 91">
            <a:extLst>
              <a:ext uri="{FF2B5EF4-FFF2-40B4-BE49-F238E27FC236}">
                <a16:creationId xmlns:a16="http://schemas.microsoft.com/office/drawing/2014/main" id="{586C7491-4A6E-9615-F30D-2A29C03C7876}"/>
              </a:ext>
            </a:extLst>
          </p:cNvPr>
          <p:cNvSpPr txBox="1"/>
          <p:nvPr/>
        </p:nvSpPr>
        <p:spPr>
          <a:xfrm>
            <a:off x="3017805" y="4460894"/>
            <a:ext cx="2233281" cy="646331"/>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1">
                <a:solidFill>
                  <a:prstClr val="white"/>
                </a:solidFill>
                <a:latin typeface="Aptos" panose="02110004020202020204"/>
              </a:rPr>
              <a:t>Gradcam and Saliency Maps</a:t>
            </a:r>
            <a:endParaRPr kumimoji="0" lang="en-US" sz="1800" b="1" i="0" u="none" strike="noStrike" kern="1200" cap="none" spc="0" normalizeH="0" baseline="0" noProof="1">
              <a:ln>
                <a:noFill/>
              </a:ln>
              <a:solidFill>
                <a:prstClr val="white"/>
              </a:solidFill>
              <a:effectLst/>
              <a:uLnTx/>
              <a:uFillTx/>
              <a:latin typeface="Aptos" panose="02110004020202020204"/>
              <a:ea typeface="+mn-ea"/>
              <a:cs typeface="+mn-cs"/>
            </a:endParaRPr>
          </a:p>
        </p:txBody>
      </p:sp>
      <p:sp>
        <p:nvSpPr>
          <p:cNvPr id="93" name="Slide Number Placeholder 92">
            <a:extLst>
              <a:ext uri="{FF2B5EF4-FFF2-40B4-BE49-F238E27FC236}">
                <a16:creationId xmlns:a16="http://schemas.microsoft.com/office/drawing/2014/main" id="{D571D526-E8FB-A3AF-BDD1-3FDAC15728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1E600-26DB-4641-A952-01083BCEDC72}"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48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60" grpId="0" animBg="1"/>
      <p:bldP spid="61" grpId="0" animBg="1"/>
      <p:bldP spid="62" grpId="0" animBg="1"/>
      <p:bldP spid="64" grpId="0"/>
      <p:bldP spid="65" grpId="0"/>
      <p:bldP spid="66" grpId="0"/>
      <p:bldP spid="67" grpId="0" animBg="1"/>
      <p:bldP spid="68" grpId="0"/>
      <p:bldP spid="79" grpId="0"/>
      <p:bldP spid="89" grpId="0"/>
      <p:bldP spid="90" grpId="0"/>
      <p:bldP spid="91" grpId="0"/>
      <p:bldP spid="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FF95DC-56D0-BD13-6A0C-0DB105BE7BBD}"/>
              </a:ext>
            </a:extLst>
          </p:cNvPr>
          <p:cNvSpPr txBox="1"/>
          <p:nvPr/>
        </p:nvSpPr>
        <p:spPr>
          <a:xfrm>
            <a:off x="4639527" y="295818"/>
            <a:ext cx="12037741" cy="830997"/>
          </a:xfrm>
          <a:prstGeom prst="rect">
            <a:avLst/>
          </a:prstGeom>
          <a:noFill/>
        </p:spPr>
        <p:txBody>
          <a:bodyPr wrap="square">
            <a:spAutoFit/>
          </a:bodyPr>
          <a:lstStyle/>
          <a:p>
            <a:r>
              <a:rPr lang="en-US" sz="4800" dirty="0"/>
              <a:t> Dataset</a:t>
            </a:r>
          </a:p>
        </p:txBody>
      </p:sp>
      <p:graphicFrame>
        <p:nvGraphicFramePr>
          <p:cNvPr id="12" name="Chart 11">
            <a:extLst>
              <a:ext uri="{FF2B5EF4-FFF2-40B4-BE49-F238E27FC236}">
                <a16:creationId xmlns:a16="http://schemas.microsoft.com/office/drawing/2014/main" id="{1E529B77-4A8A-C3DF-C3B8-2355BFF9A329}"/>
              </a:ext>
            </a:extLst>
          </p:cNvPr>
          <p:cNvGraphicFramePr>
            <a:graphicFrameLocks/>
          </p:cNvGraphicFramePr>
          <p:nvPr>
            <p:extLst>
              <p:ext uri="{D42A27DB-BD31-4B8C-83A1-F6EECF244321}">
                <p14:modId xmlns:p14="http://schemas.microsoft.com/office/powerpoint/2010/main" val="1589607523"/>
              </p:ext>
            </p:extLst>
          </p:nvPr>
        </p:nvGraphicFramePr>
        <p:xfrm>
          <a:off x="5753100" y="1801811"/>
          <a:ext cx="5600700" cy="32543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F1C11E12-1313-B111-713A-6CF7722D60B1}"/>
              </a:ext>
            </a:extLst>
          </p:cNvPr>
          <p:cNvGraphicFramePr>
            <a:graphicFrameLocks/>
          </p:cNvGraphicFramePr>
          <p:nvPr>
            <p:extLst>
              <p:ext uri="{D42A27DB-BD31-4B8C-83A1-F6EECF244321}">
                <p14:modId xmlns:p14="http://schemas.microsoft.com/office/powerpoint/2010/main" val="2448706246"/>
              </p:ext>
            </p:extLst>
          </p:nvPr>
        </p:nvGraphicFramePr>
        <p:xfrm>
          <a:off x="292100" y="1801812"/>
          <a:ext cx="5257800" cy="3254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53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DBD3-A9BB-2B7B-AAF3-D7051EAFB51A}"/>
              </a:ext>
            </a:extLst>
          </p:cNvPr>
          <p:cNvSpPr>
            <a:spLocks noGrp="1"/>
          </p:cNvSpPr>
          <p:nvPr>
            <p:ph type="title"/>
          </p:nvPr>
        </p:nvSpPr>
        <p:spPr>
          <a:xfrm>
            <a:off x="3057883" y="296863"/>
            <a:ext cx="10026650" cy="655637"/>
          </a:xfrm>
        </p:spPr>
        <p:txBody>
          <a:bodyPr/>
          <a:lstStyle/>
          <a:p>
            <a:r>
              <a:rPr lang="en-US" dirty="0"/>
              <a:t>Data augmentation</a:t>
            </a:r>
          </a:p>
        </p:txBody>
      </p:sp>
      <p:sp>
        <p:nvSpPr>
          <p:cNvPr id="3" name="TextBox 2">
            <a:extLst>
              <a:ext uri="{FF2B5EF4-FFF2-40B4-BE49-F238E27FC236}">
                <a16:creationId xmlns:a16="http://schemas.microsoft.com/office/drawing/2014/main" id="{E1CC01C5-E944-0C98-3BBB-65AC5650DC33}"/>
              </a:ext>
            </a:extLst>
          </p:cNvPr>
          <p:cNvSpPr txBox="1"/>
          <p:nvPr/>
        </p:nvSpPr>
        <p:spPr>
          <a:xfrm>
            <a:off x="222718" y="1559341"/>
            <a:ext cx="6875465" cy="4524315"/>
          </a:xfrm>
          <a:prstGeom prst="rect">
            <a:avLst/>
          </a:prstGeom>
          <a:noFill/>
        </p:spPr>
        <p:txBody>
          <a:bodyPr wrap="square" rtlCol="0">
            <a:spAutoFit/>
          </a:bodyPr>
          <a:lstStyle/>
          <a:p>
            <a:r>
              <a:rPr lang="en-US" dirty="0"/>
              <a:t>Techniques Used:</a:t>
            </a:r>
          </a:p>
          <a:p>
            <a:endParaRPr lang="en-US" dirty="0"/>
          </a:p>
          <a:p>
            <a:pPr marL="285750" indent="-285750">
              <a:buFont typeface="Wingdings" pitchFamily="2" charset="2"/>
              <a:buChar char="ü"/>
            </a:pPr>
            <a:r>
              <a:rPr lang="en-US" dirty="0">
                <a:solidFill>
                  <a:schemeClr val="accent6"/>
                </a:solidFill>
              </a:rPr>
              <a:t>Cropping</a:t>
            </a:r>
            <a:endParaRPr lang="en-US" dirty="0"/>
          </a:p>
          <a:p>
            <a:pPr marL="342900" indent="-342900">
              <a:buFont typeface="Wingdings" pitchFamily="2" charset="2"/>
              <a:buChar char="ü"/>
            </a:pPr>
            <a:r>
              <a:rPr lang="en-US" dirty="0">
                <a:solidFill>
                  <a:schemeClr val="accent6"/>
                </a:solidFill>
              </a:rPr>
              <a:t>Small Rotation 20 degrees</a:t>
            </a:r>
          </a:p>
          <a:p>
            <a:pPr marL="342900" indent="-342900">
              <a:buFont typeface="Wingdings" pitchFamily="2" charset="2"/>
              <a:buChar char="ü"/>
            </a:pPr>
            <a:r>
              <a:rPr lang="en-US" dirty="0">
                <a:solidFill>
                  <a:schemeClr val="accent6"/>
                </a:solidFill>
              </a:rPr>
              <a:t>Horizontal Flip</a:t>
            </a:r>
          </a:p>
          <a:p>
            <a:endParaRPr lang="en-US" dirty="0"/>
          </a:p>
          <a:p>
            <a:endParaRPr lang="en-US" dirty="0"/>
          </a:p>
          <a:p>
            <a:r>
              <a:rPr lang="en-US" dirty="0"/>
              <a:t>To address imbalance in dataset, more bikes and pedestrians were cropped and saved  as separate files to match the ‘cars’ data distribution</a:t>
            </a:r>
          </a:p>
          <a:p>
            <a:pPr marL="342900" indent="-342900">
              <a:buFontTx/>
              <a:buAutoNum type="arabicPeriod"/>
            </a:pPr>
            <a:endParaRPr lang="en-US" dirty="0"/>
          </a:p>
          <a:p>
            <a:endParaRPr lang="en-US" dirty="0"/>
          </a:p>
          <a:p>
            <a:r>
              <a:rPr lang="en-US" dirty="0"/>
              <a:t>Data Augmentation techniques were applied randomly to improve generalization and capability of our model, making them more effective in real-world applications</a:t>
            </a:r>
          </a:p>
          <a:p>
            <a:r>
              <a:rPr lang="en-US" dirty="0"/>
              <a:t> </a:t>
            </a:r>
            <a:endParaRPr lang="en-US" dirty="0">
              <a:solidFill>
                <a:schemeClr val="accent6"/>
              </a:solidFill>
            </a:endParaRPr>
          </a:p>
        </p:txBody>
      </p:sp>
      <p:pic>
        <p:nvPicPr>
          <p:cNvPr id="9" name="Picture 8" descr="A white background with black dots&#10;&#10;Description automatically generated">
            <a:extLst>
              <a:ext uri="{FF2B5EF4-FFF2-40B4-BE49-F238E27FC236}">
                <a16:creationId xmlns:a16="http://schemas.microsoft.com/office/drawing/2014/main" id="{2C167C9E-15B4-E119-72B3-7C75E981E6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339014" y="3854992"/>
            <a:ext cx="3577167" cy="1073150"/>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283C1942-1723-1BF0-9921-8619E19D4EA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352757" y="5182536"/>
            <a:ext cx="3531639" cy="1073150"/>
          </a:xfrm>
          <a:prstGeom prst="rect">
            <a:avLst/>
          </a:prstGeom>
        </p:spPr>
      </p:pic>
      <p:grpSp>
        <p:nvGrpSpPr>
          <p:cNvPr id="4" name="Group 3">
            <a:extLst>
              <a:ext uri="{FF2B5EF4-FFF2-40B4-BE49-F238E27FC236}">
                <a16:creationId xmlns:a16="http://schemas.microsoft.com/office/drawing/2014/main" id="{8E257D75-FC8F-68EA-3E87-9B18C14D4D94}"/>
              </a:ext>
            </a:extLst>
          </p:cNvPr>
          <p:cNvGrpSpPr/>
          <p:nvPr/>
        </p:nvGrpSpPr>
        <p:grpSpPr>
          <a:xfrm>
            <a:off x="7091099" y="1014142"/>
            <a:ext cx="4686910" cy="2668858"/>
            <a:chOff x="7091099" y="1014142"/>
            <a:chExt cx="4686910" cy="2668858"/>
          </a:xfrm>
        </p:grpSpPr>
        <p:pic>
          <p:nvPicPr>
            <p:cNvPr id="13" name="Picture 12" descr="A car on the street&#10;&#10;Description automatically generated">
              <a:extLst>
                <a:ext uri="{FF2B5EF4-FFF2-40B4-BE49-F238E27FC236}">
                  <a16:creationId xmlns:a16="http://schemas.microsoft.com/office/drawing/2014/main" id="{8B7C939D-6824-7EBB-BB38-3B151D65D5E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7091099" y="1014142"/>
              <a:ext cx="2318704" cy="2668858"/>
            </a:xfrm>
            <a:prstGeom prst="rect">
              <a:avLst/>
            </a:prstGeom>
          </p:spPr>
        </p:pic>
        <p:sp>
          <p:nvSpPr>
            <p:cNvPr id="14" name="Rectangle 13">
              <a:extLst>
                <a:ext uri="{FF2B5EF4-FFF2-40B4-BE49-F238E27FC236}">
                  <a16:creationId xmlns:a16="http://schemas.microsoft.com/office/drawing/2014/main" id="{97CFDEE4-2D25-0DF3-6E62-3757A45007D1}"/>
                </a:ext>
              </a:extLst>
            </p:cNvPr>
            <p:cNvSpPr/>
            <p:nvPr/>
          </p:nvSpPr>
          <p:spPr>
            <a:xfrm>
              <a:off x="7431913" y="2087292"/>
              <a:ext cx="162687" cy="65590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84F8AF-1F19-3CE5-0695-49018323DE71}"/>
                </a:ext>
              </a:extLst>
            </p:cNvPr>
            <p:cNvSpPr/>
            <p:nvPr/>
          </p:nvSpPr>
          <p:spPr>
            <a:xfrm>
              <a:off x="7667784" y="2488665"/>
              <a:ext cx="162360" cy="32795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285581-0745-BC2E-18B8-E717BAABFDC8}"/>
                </a:ext>
              </a:extLst>
            </p:cNvPr>
            <p:cNvSpPr/>
            <p:nvPr/>
          </p:nvSpPr>
          <p:spPr>
            <a:xfrm>
              <a:off x="8613013" y="2251269"/>
              <a:ext cx="162687" cy="32795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alking on a sidewalk&#10;&#10;Description automatically generated">
              <a:extLst>
                <a:ext uri="{FF2B5EF4-FFF2-40B4-BE49-F238E27FC236}">
                  <a16:creationId xmlns:a16="http://schemas.microsoft.com/office/drawing/2014/main" id="{A0E7C63C-3D3B-8BFC-7B5D-2D82B94E9CE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9580048" y="1044034"/>
              <a:ext cx="571500" cy="1422400"/>
            </a:xfrm>
            <a:prstGeom prst="rect">
              <a:avLst/>
            </a:prstGeom>
          </p:spPr>
        </p:pic>
        <p:pic>
          <p:nvPicPr>
            <p:cNvPr id="21" name="Picture 20" descr="A person riding a bicycle&#10;&#10;Description automatically generated">
              <a:extLst>
                <a:ext uri="{FF2B5EF4-FFF2-40B4-BE49-F238E27FC236}">
                  <a16:creationId xmlns:a16="http://schemas.microsoft.com/office/drawing/2014/main" id="{B5305540-591F-4946-E114-409B5E5275D7}"/>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10278835" y="1014142"/>
              <a:ext cx="914400" cy="1155700"/>
            </a:xfrm>
            <a:prstGeom prst="rect">
              <a:avLst/>
            </a:prstGeom>
          </p:spPr>
        </p:pic>
        <p:pic>
          <p:nvPicPr>
            <p:cNvPr id="23" name="Picture 22" descr="A blurry image of a bird&#10;&#10;Description automatically generated">
              <a:extLst>
                <a:ext uri="{FF2B5EF4-FFF2-40B4-BE49-F238E27FC236}">
                  <a16:creationId xmlns:a16="http://schemas.microsoft.com/office/drawing/2014/main" id="{B0662E12-BD75-B841-0DCB-B06D0CC94C1E}"/>
                </a:ext>
              </a:extLst>
            </p:cNvPr>
            <p:cNvPicPr>
              <a:picLocks noChangeAspect="1"/>
            </p:cNvPicPr>
            <p:nvPr/>
          </p:nvPicPr>
          <p:blipFill>
            <a:blip r:embed="rId13"/>
            <a:stretch>
              <a:fillRect/>
            </a:stretch>
          </p:blipFill>
          <p:spPr>
            <a:xfrm>
              <a:off x="11447809" y="1223310"/>
              <a:ext cx="330200" cy="584200"/>
            </a:xfrm>
            <a:prstGeom prst="rect">
              <a:avLst/>
            </a:prstGeom>
          </p:spPr>
        </p:pic>
        <p:sp>
          <p:nvSpPr>
            <p:cNvPr id="24" name="Rectangle 23">
              <a:extLst>
                <a:ext uri="{FF2B5EF4-FFF2-40B4-BE49-F238E27FC236}">
                  <a16:creationId xmlns:a16="http://schemas.microsoft.com/office/drawing/2014/main" id="{67F3ABF9-E09B-F92C-FEBB-BAFE172D204B}"/>
                </a:ext>
              </a:extLst>
            </p:cNvPr>
            <p:cNvSpPr/>
            <p:nvPr/>
          </p:nvSpPr>
          <p:spPr>
            <a:xfrm>
              <a:off x="9558570" y="1044033"/>
              <a:ext cx="592978" cy="144463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24590B-38A0-4FB1-84D0-7A3A21A93205}"/>
                </a:ext>
              </a:extLst>
            </p:cNvPr>
            <p:cNvSpPr/>
            <p:nvPr/>
          </p:nvSpPr>
          <p:spPr>
            <a:xfrm>
              <a:off x="10278834" y="1014143"/>
              <a:ext cx="914399"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71ABE4-8301-995C-B657-9D3BF657B4E2}"/>
                </a:ext>
              </a:extLst>
            </p:cNvPr>
            <p:cNvSpPr/>
            <p:nvPr/>
          </p:nvSpPr>
          <p:spPr>
            <a:xfrm>
              <a:off x="11406830" y="1207087"/>
              <a:ext cx="371179" cy="60042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88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B6B0509-0B40-ACBF-F254-2D9A47FF47CC}"/>
              </a:ext>
            </a:extLst>
          </p:cNvPr>
          <p:cNvSpPr txBox="1"/>
          <p:nvPr/>
        </p:nvSpPr>
        <p:spPr>
          <a:xfrm>
            <a:off x="-24889" y="0"/>
            <a:ext cx="3345950" cy="3429000"/>
          </a:xfrm>
          <a:prstGeom prst="rect">
            <a:avLst/>
          </a:prstGeom>
        </p:spPr>
        <p:txBody>
          <a:bodyPr vert="horz" lIns="0" tIns="0" rIns="0" bIns="0" rtlCol="0" anchor="ctr" anchorCtr="0">
            <a:normAutofit/>
          </a:bodyPr>
          <a:lstStyle/>
          <a:p>
            <a:pPr algn="ctr">
              <a:spcBef>
                <a:spcPct val="0"/>
              </a:spcBef>
              <a:spcAft>
                <a:spcPts val="600"/>
              </a:spcAft>
            </a:pPr>
            <a:r>
              <a:rPr lang="en-US" sz="2800" cap="all" spc="400" dirty="0">
                <a:latin typeface="+mj-lt"/>
                <a:ea typeface="+mj-ea"/>
                <a:cs typeface="+mj-cs"/>
              </a:rPr>
              <a:t>Deep Learning CNN Model</a:t>
            </a:r>
          </a:p>
        </p:txBody>
      </p:sp>
      <p:cxnSp>
        <p:nvCxnSpPr>
          <p:cNvPr id="13"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diagram of a pool&#10;&#10;Description automatically generated">
            <a:extLst>
              <a:ext uri="{FF2B5EF4-FFF2-40B4-BE49-F238E27FC236}">
                <a16:creationId xmlns:a16="http://schemas.microsoft.com/office/drawing/2014/main" id="{304D06A9-66CC-1086-5C77-6FD921A5D43A}"/>
              </a:ext>
            </a:extLst>
          </p:cNvPr>
          <p:cNvPicPr>
            <a:picLocks noChangeAspect="1"/>
          </p:cNvPicPr>
          <p:nvPr/>
        </p:nvPicPr>
        <p:blipFill rotWithShape="1">
          <a:blip r:embed="rId2"/>
          <a:srcRect r="4000"/>
          <a:stretch/>
        </p:blipFill>
        <p:spPr>
          <a:xfrm>
            <a:off x="3583497" y="259526"/>
            <a:ext cx="8421741" cy="2864159"/>
          </a:xfrm>
          <a:prstGeom prst="rect">
            <a:avLst/>
          </a:prstGeom>
        </p:spPr>
      </p:pic>
      <p:sp>
        <p:nvSpPr>
          <p:cNvPr id="7" name="TextBox 6">
            <a:extLst>
              <a:ext uri="{FF2B5EF4-FFF2-40B4-BE49-F238E27FC236}">
                <a16:creationId xmlns:a16="http://schemas.microsoft.com/office/drawing/2014/main" id="{184EAC23-8D59-DBC9-D6B9-F06142D6598E}"/>
              </a:ext>
            </a:extLst>
          </p:cNvPr>
          <p:cNvSpPr txBox="1"/>
          <p:nvPr/>
        </p:nvSpPr>
        <p:spPr>
          <a:xfrm>
            <a:off x="110863" y="3405309"/>
            <a:ext cx="11970274" cy="3524042"/>
          </a:xfrm>
          <a:prstGeom prst="rect">
            <a:avLst/>
          </a:prstGeom>
          <a:noFill/>
        </p:spPr>
        <p:txBody>
          <a:bodyPr wrap="square" rtlCol="0">
            <a:spAutoFit/>
          </a:bodyPr>
          <a:lstStyle/>
          <a:p>
            <a:pPr marL="285750" indent="-285750" algn="just">
              <a:lnSpc>
                <a:spcPct val="125000"/>
              </a:lnSpc>
              <a:spcAft>
                <a:spcPts val="600"/>
              </a:spcAft>
              <a:buClr>
                <a:schemeClr val="accent1">
                  <a:lumMod val="60000"/>
                  <a:lumOff val="40000"/>
                </a:schemeClr>
              </a:buClr>
              <a:buFont typeface="Arial" panose="020B0604020202020204" pitchFamily="34" charset="0"/>
              <a:buChar char="•"/>
            </a:pPr>
            <a:r>
              <a:rPr lang="en-GB" dirty="0">
                <a:solidFill>
                  <a:schemeClr val="tx1">
                    <a:alpha val="70000"/>
                  </a:schemeClr>
                </a:solidFill>
              </a:rPr>
              <a:t>Convolutional layer performs a dot product between two matrices, where one matrix is the set of learnable parameters otherwise (kernel), and the other matrix is the restricted portion of the receptive field</a:t>
            </a:r>
            <a:endParaRPr lang="en-US" dirty="0">
              <a:solidFill>
                <a:schemeClr val="tx1">
                  <a:alpha val="70000"/>
                </a:schemeClr>
              </a:solidFill>
            </a:endParaRPr>
          </a:p>
          <a:p>
            <a:pPr marL="285750" indent="-285750" algn="just">
              <a:lnSpc>
                <a:spcPct val="125000"/>
              </a:lnSpc>
              <a:spcAft>
                <a:spcPts val="600"/>
              </a:spcAft>
              <a:buClr>
                <a:schemeClr val="accent1">
                  <a:lumMod val="60000"/>
                  <a:lumOff val="40000"/>
                </a:schemeClr>
              </a:buClr>
              <a:buFont typeface="Arial" panose="020B0604020202020204" pitchFamily="34" charset="0"/>
              <a:buChar char="•"/>
            </a:pPr>
            <a:r>
              <a:rPr lang="en-US" sz="1800" dirty="0">
                <a:solidFill>
                  <a:schemeClr val="tx1">
                    <a:alpha val="70000"/>
                  </a:schemeClr>
                </a:solidFill>
              </a:rPr>
              <a:t>Pooling Layer – responsible for reducing the spatial size of the convolved feature.</a:t>
            </a:r>
          </a:p>
          <a:p>
            <a:pPr marL="285750" indent="-285750" algn="just">
              <a:lnSpc>
                <a:spcPct val="125000"/>
              </a:lnSpc>
              <a:spcAft>
                <a:spcPts val="600"/>
              </a:spcAft>
              <a:buClr>
                <a:schemeClr val="accent1">
                  <a:lumMod val="60000"/>
                  <a:lumOff val="40000"/>
                </a:schemeClr>
              </a:buClr>
              <a:buFont typeface="Arial" panose="020B0604020202020204" pitchFamily="34" charset="0"/>
              <a:buChar char="•"/>
            </a:pPr>
            <a:r>
              <a:rPr lang="en-US" sz="1800" dirty="0">
                <a:solidFill>
                  <a:schemeClr val="tx1">
                    <a:alpha val="70000"/>
                  </a:schemeClr>
                </a:solidFill>
              </a:rPr>
              <a:t>Max pooling – finds maximum value of a pixel from a portion of the image covered by the kernel. Max pooling also performs  as a Noise Suppressant</a:t>
            </a:r>
          </a:p>
          <a:p>
            <a:pPr marL="285750" indent="-285750" algn="just">
              <a:lnSpc>
                <a:spcPct val="125000"/>
              </a:lnSpc>
              <a:spcAft>
                <a:spcPts val="600"/>
              </a:spcAft>
              <a:buClr>
                <a:schemeClr val="accent1">
                  <a:lumMod val="60000"/>
                  <a:lumOff val="40000"/>
                </a:schemeClr>
              </a:buClr>
              <a:buFont typeface="Arial" panose="020B0604020202020204" pitchFamily="34" charset="0"/>
              <a:buChar char="•"/>
            </a:pPr>
            <a:r>
              <a:rPr lang="en-US" sz="1800" dirty="0">
                <a:solidFill>
                  <a:schemeClr val="tx1">
                    <a:alpha val="70000"/>
                  </a:schemeClr>
                </a:solidFill>
              </a:rPr>
              <a:t>FC- Neurons in this layer have full connectivity with all neurons in the preceding and succeeding layer as seen in regular FCNN.</a:t>
            </a:r>
          </a:p>
          <a:p>
            <a:pPr marL="285750" indent="-285750" algn="just">
              <a:lnSpc>
                <a:spcPct val="125000"/>
              </a:lnSpc>
              <a:spcAft>
                <a:spcPts val="600"/>
              </a:spcAft>
              <a:buClr>
                <a:schemeClr val="accent1">
                  <a:lumMod val="60000"/>
                  <a:lumOff val="40000"/>
                </a:schemeClr>
              </a:buClr>
              <a:buFont typeface="Arial" panose="020B0604020202020204" pitchFamily="34" charset="0"/>
              <a:buChar char="•"/>
            </a:pPr>
            <a:r>
              <a:rPr lang="en-US" sz="1800" dirty="0" err="1">
                <a:solidFill>
                  <a:schemeClr val="tx1">
                    <a:alpha val="70000"/>
                  </a:schemeClr>
                </a:solidFill>
              </a:rPr>
              <a:t>ReLU</a:t>
            </a:r>
            <a:r>
              <a:rPr lang="en-US" sz="1800" dirty="0">
                <a:solidFill>
                  <a:schemeClr val="tx1">
                    <a:alpha val="70000"/>
                  </a:schemeClr>
                </a:solidFill>
              </a:rPr>
              <a:t>- The Rectified Linear Unit computes f(x) = max(0,k). Accelerates the convergence  by six times.</a:t>
            </a:r>
          </a:p>
          <a:p>
            <a:pPr algn="just"/>
            <a:endParaRPr lang="en-US" dirty="0"/>
          </a:p>
        </p:txBody>
      </p:sp>
    </p:spTree>
    <p:extLst>
      <p:ext uri="{BB962C8B-B14F-4D97-AF65-F5344CB8AC3E}">
        <p14:creationId xmlns:p14="http://schemas.microsoft.com/office/powerpoint/2010/main" val="307176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03F6-35F3-F8EC-2822-1A2DE201DB23}"/>
              </a:ext>
            </a:extLst>
          </p:cNvPr>
          <p:cNvSpPr>
            <a:spLocks noGrp="1"/>
          </p:cNvSpPr>
          <p:nvPr>
            <p:ph type="title"/>
          </p:nvPr>
        </p:nvSpPr>
        <p:spPr>
          <a:xfrm>
            <a:off x="1485932" y="265504"/>
            <a:ext cx="10026650" cy="655637"/>
          </a:xfrm>
        </p:spPr>
        <p:txBody>
          <a:bodyPr/>
          <a:lstStyle/>
          <a:p>
            <a:r>
              <a:rPr lang="en-US" dirty="0"/>
              <a:t>Debugging/</a:t>
            </a:r>
            <a:r>
              <a:rPr lang="en-US" dirty="0" err="1"/>
              <a:t>Optimisation</a:t>
            </a:r>
            <a:r>
              <a:rPr lang="en-US" dirty="0"/>
              <a:t> of </a:t>
            </a:r>
            <a:r>
              <a:rPr lang="en-US" dirty="0" err="1"/>
              <a:t>cnn</a:t>
            </a:r>
            <a:r>
              <a:rPr lang="en-US" dirty="0"/>
              <a:t> model</a:t>
            </a:r>
          </a:p>
        </p:txBody>
      </p:sp>
      <p:sp>
        <p:nvSpPr>
          <p:cNvPr id="4" name="Rounded Rectangle 3">
            <a:extLst>
              <a:ext uri="{FF2B5EF4-FFF2-40B4-BE49-F238E27FC236}">
                <a16:creationId xmlns:a16="http://schemas.microsoft.com/office/drawing/2014/main" id="{D18F6B89-3B59-33AC-5639-CFBB4E207AC5}"/>
              </a:ext>
            </a:extLst>
          </p:cNvPr>
          <p:cNvSpPr/>
          <p:nvPr/>
        </p:nvSpPr>
        <p:spPr>
          <a:xfrm>
            <a:off x="1903146" y="1713616"/>
            <a:ext cx="1593667"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Trained Network</a:t>
            </a:r>
          </a:p>
        </p:txBody>
      </p:sp>
      <p:sp>
        <p:nvSpPr>
          <p:cNvPr id="9" name="Rounded Rectangle 8">
            <a:extLst>
              <a:ext uri="{FF2B5EF4-FFF2-40B4-BE49-F238E27FC236}">
                <a16:creationId xmlns:a16="http://schemas.microsoft.com/office/drawing/2014/main" id="{20959B05-9022-3C9F-C3DF-420476A89DAA}"/>
              </a:ext>
            </a:extLst>
          </p:cNvPr>
          <p:cNvSpPr/>
          <p:nvPr/>
        </p:nvSpPr>
        <p:spPr>
          <a:xfrm>
            <a:off x="1949152" y="3780652"/>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Weight </a:t>
            </a:r>
            <a:r>
              <a:rPr lang="en-US" sz="1400" dirty="0" err="1"/>
              <a:t>Initialisation</a:t>
            </a:r>
            <a:endParaRPr lang="en-US" sz="1400" dirty="0"/>
          </a:p>
        </p:txBody>
      </p:sp>
      <p:sp>
        <p:nvSpPr>
          <p:cNvPr id="10" name="Rounded Rectangle 9">
            <a:extLst>
              <a:ext uri="{FF2B5EF4-FFF2-40B4-BE49-F238E27FC236}">
                <a16:creationId xmlns:a16="http://schemas.microsoft.com/office/drawing/2014/main" id="{D6F3FBD8-0471-1C8C-D6CA-619808A38FB6}"/>
              </a:ext>
            </a:extLst>
          </p:cNvPr>
          <p:cNvSpPr/>
          <p:nvPr/>
        </p:nvSpPr>
        <p:spPr>
          <a:xfrm>
            <a:off x="1949152" y="4812010"/>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Learning Rate Scheduler</a:t>
            </a:r>
          </a:p>
        </p:txBody>
      </p:sp>
      <p:cxnSp>
        <p:nvCxnSpPr>
          <p:cNvPr id="11" name="Straight Arrow Connector 10">
            <a:extLst>
              <a:ext uri="{FF2B5EF4-FFF2-40B4-BE49-F238E27FC236}">
                <a16:creationId xmlns:a16="http://schemas.microsoft.com/office/drawing/2014/main" id="{872D5EA6-443B-FA8A-06E9-0F0E6DD6D1F5}"/>
              </a:ext>
            </a:extLst>
          </p:cNvPr>
          <p:cNvCxnSpPr/>
          <p:nvPr/>
        </p:nvCxnSpPr>
        <p:spPr>
          <a:xfrm>
            <a:off x="2693431" y="4418607"/>
            <a:ext cx="2510" cy="4253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Rounded Rectangle 12">
            <a:extLst>
              <a:ext uri="{FF2B5EF4-FFF2-40B4-BE49-F238E27FC236}">
                <a16:creationId xmlns:a16="http://schemas.microsoft.com/office/drawing/2014/main" id="{751927FE-C989-6D92-309F-73D6096CFC82}"/>
              </a:ext>
            </a:extLst>
          </p:cNvPr>
          <p:cNvSpPr/>
          <p:nvPr/>
        </p:nvSpPr>
        <p:spPr>
          <a:xfrm>
            <a:off x="1949152" y="5815013"/>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Mini Batch Size</a:t>
            </a:r>
          </a:p>
        </p:txBody>
      </p:sp>
      <p:cxnSp>
        <p:nvCxnSpPr>
          <p:cNvPr id="14" name="Straight Arrow Connector 13">
            <a:extLst>
              <a:ext uri="{FF2B5EF4-FFF2-40B4-BE49-F238E27FC236}">
                <a16:creationId xmlns:a16="http://schemas.microsoft.com/office/drawing/2014/main" id="{8AE4F649-BECC-5C2B-D1B1-7671BED4B85C}"/>
              </a:ext>
            </a:extLst>
          </p:cNvPr>
          <p:cNvCxnSpPr/>
          <p:nvPr/>
        </p:nvCxnSpPr>
        <p:spPr>
          <a:xfrm>
            <a:off x="2694798" y="5410531"/>
            <a:ext cx="2510" cy="4253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2BF1B4A-A77B-E5B1-16B6-28B5A7900860}"/>
              </a:ext>
            </a:extLst>
          </p:cNvPr>
          <p:cNvCxnSpPr>
            <a:cxnSpLocks/>
            <a:stCxn id="13" idx="3"/>
          </p:cNvCxnSpPr>
          <p:nvPr/>
        </p:nvCxnSpPr>
        <p:spPr>
          <a:xfrm>
            <a:off x="3442731" y="6118041"/>
            <a:ext cx="214869" cy="0"/>
          </a:xfrm>
          <a:prstGeom prst="line">
            <a:avLst/>
          </a:prstGeom>
        </p:spPr>
        <p:style>
          <a:lnRef idx="1">
            <a:schemeClr val="accent6"/>
          </a:lnRef>
          <a:fillRef idx="0">
            <a:schemeClr val="accent6"/>
          </a:fillRef>
          <a:effectRef idx="0">
            <a:schemeClr val="accent6"/>
          </a:effectRef>
          <a:fontRef idx="minor">
            <a:schemeClr val="tx1"/>
          </a:fontRef>
        </p:style>
      </p:cxnSp>
      <p:sp>
        <p:nvSpPr>
          <p:cNvPr id="22" name="Diamond 21">
            <a:extLst>
              <a:ext uri="{FF2B5EF4-FFF2-40B4-BE49-F238E27FC236}">
                <a16:creationId xmlns:a16="http://schemas.microsoft.com/office/drawing/2014/main" id="{6E17185E-D13B-9C4C-DDA5-83A0DB46C5C9}"/>
              </a:ext>
            </a:extLst>
          </p:cNvPr>
          <p:cNvSpPr/>
          <p:nvPr/>
        </p:nvSpPr>
        <p:spPr>
          <a:xfrm>
            <a:off x="8007216" y="3039361"/>
            <a:ext cx="2116472" cy="1741907"/>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Overfitting</a:t>
            </a:r>
          </a:p>
        </p:txBody>
      </p:sp>
      <p:cxnSp>
        <p:nvCxnSpPr>
          <p:cNvPr id="28" name="Straight Connector 27">
            <a:extLst>
              <a:ext uri="{FF2B5EF4-FFF2-40B4-BE49-F238E27FC236}">
                <a16:creationId xmlns:a16="http://schemas.microsoft.com/office/drawing/2014/main" id="{5D3C0048-418E-FBE0-07BC-4D27E4320C39}"/>
              </a:ext>
            </a:extLst>
          </p:cNvPr>
          <p:cNvCxnSpPr>
            <a:cxnSpLocks/>
          </p:cNvCxnSpPr>
          <p:nvPr/>
        </p:nvCxnSpPr>
        <p:spPr>
          <a:xfrm flipH="1" flipV="1">
            <a:off x="10233390" y="1876314"/>
            <a:ext cx="7346" cy="1563318"/>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B5039ADA-436B-A3AD-2055-C77967F3790D}"/>
              </a:ext>
            </a:extLst>
          </p:cNvPr>
          <p:cNvCxnSpPr>
            <a:cxnSpLocks/>
          </p:cNvCxnSpPr>
          <p:nvPr/>
        </p:nvCxnSpPr>
        <p:spPr>
          <a:xfrm>
            <a:off x="10240736" y="1876314"/>
            <a:ext cx="3959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2" name="Rounded Rectangle 31">
            <a:extLst>
              <a:ext uri="{FF2B5EF4-FFF2-40B4-BE49-F238E27FC236}">
                <a16:creationId xmlns:a16="http://schemas.microsoft.com/office/drawing/2014/main" id="{43F52B82-6410-C8EE-D786-640B5759B040}"/>
              </a:ext>
            </a:extLst>
          </p:cNvPr>
          <p:cNvSpPr/>
          <p:nvPr/>
        </p:nvSpPr>
        <p:spPr>
          <a:xfrm>
            <a:off x="10643993" y="1581833"/>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Dropout</a:t>
            </a:r>
          </a:p>
        </p:txBody>
      </p:sp>
      <p:sp>
        <p:nvSpPr>
          <p:cNvPr id="33" name="Rounded Rectangle 32">
            <a:extLst>
              <a:ext uri="{FF2B5EF4-FFF2-40B4-BE49-F238E27FC236}">
                <a16:creationId xmlns:a16="http://schemas.microsoft.com/office/drawing/2014/main" id="{36E6F7D2-7E0A-D654-8459-EB198B6CC557}"/>
              </a:ext>
            </a:extLst>
          </p:cNvPr>
          <p:cNvSpPr/>
          <p:nvPr/>
        </p:nvSpPr>
        <p:spPr>
          <a:xfrm>
            <a:off x="10674552" y="2551778"/>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Batch </a:t>
            </a:r>
            <a:r>
              <a:rPr lang="en-US" sz="1400" dirty="0" err="1"/>
              <a:t>Normalisation</a:t>
            </a:r>
            <a:endParaRPr lang="en-US" sz="1400" dirty="0"/>
          </a:p>
        </p:txBody>
      </p:sp>
      <p:sp>
        <p:nvSpPr>
          <p:cNvPr id="34" name="Rounded Rectangle 33">
            <a:extLst>
              <a:ext uri="{FF2B5EF4-FFF2-40B4-BE49-F238E27FC236}">
                <a16:creationId xmlns:a16="http://schemas.microsoft.com/office/drawing/2014/main" id="{9A0D6C2E-3DE4-28C7-01E9-98DE47DB8CA9}"/>
              </a:ext>
            </a:extLst>
          </p:cNvPr>
          <p:cNvSpPr/>
          <p:nvPr/>
        </p:nvSpPr>
        <p:spPr>
          <a:xfrm>
            <a:off x="10657436" y="3593805"/>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Weight Decay</a:t>
            </a:r>
          </a:p>
        </p:txBody>
      </p:sp>
      <p:cxnSp>
        <p:nvCxnSpPr>
          <p:cNvPr id="35" name="Straight Arrow Connector 34">
            <a:extLst>
              <a:ext uri="{FF2B5EF4-FFF2-40B4-BE49-F238E27FC236}">
                <a16:creationId xmlns:a16="http://schemas.microsoft.com/office/drawing/2014/main" id="{AE4C596D-C63C-6629-0B28-A1CE12EA3ABA}"/>
              </a:ext>
            </a:extLst>
          </p:cNvPr>
          <p:cNvCxnSpPr>
            <a:cxnSpLocks/>
          </p:cNvCxnSpPr>
          <p:nvPr/>
        </p:nvCxnSpPr>
        <p:spPr>
          <a:xfrm>
            <a:off x="10261525" y="2833576"/>
            <a:ext cx="3959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BD013E32-F3F1-D385-A5C1-A99AC941DAA9}"/>
              </a:ext>
            </a:extLst>
          </p:cNvPr>
          <p:cNvCxnSpPr>
            <a:cxnSpLocks/>
          </p:cNvCxnSpPr>
          <p:nvPr/>
        </p:nvCxnSpPr>
        <p:spPr>
          <a:xfrm flipH="1" flipV="1">
            <a:off x="10237063" y="3402086"/>
            <a:ext cx="24462" cy="2524124"/>
          </a:xfrm>
          <a:prstGeom prst="line">
            <a:avLst/>
          </a:prstGeom>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D00C5A3A-2E0A-D126-5E22-7C1E5AF0A2B6}"/>
              </a:ext>
            </a:extLst>
          </p:cNvPr>
          <p:cNvCxnSpPr>
            <a:cxnSpLocks/>
          </p:cNvCxnSpPr>
          <p:nvPr/>
        </p:nvCxnSpPr>
        <p:spPr>
          <a:xfrm>
            <a:off x="10261525" y="3896833"/>
            <a:ext cx="3959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Straight Arrow Connector 37">
            <a:extLst>
              <a:ext uri="{FF2B5EF4-FFF2-40B4-BE49-F238E27FC236}">
                <a16:creationId xmlns:a16="http://schemas.microsoft.com/office/drawing/2014/main" id="{4649558E-F942-364D-4291-C57AD4ACDA56}"/>
              </a:ext>
            </a:extLst>
          </p:cNvPr>
          <p:cNvCxnSpPr>
            <a:cxnSpLocks/>
          </p:cNvCxnSpPr>
          <p:nvPr/>
        </p:nvCxnSpPr>
        <p:spPr>
          <a:xfrm>
            <a:off x="10240736" y="4965404"/>
            <a:ext cx="3959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Rounded Rectangle 38">
            <a:extLst>
              <a:ext uri="{FF2B5EF4-FFF2-40B4-BE49-F238E27FC236}">
                <a16:creationId xmlns:a16="http://schemas.microsoft.com/office/drawing/2014/main" id="{83434B14-5FB2-FA32-D6E5-C6374C93F964}"/>
              </a:ext>
            </a:extLst>
          </p:cNvPr>
          <p:cNvSpPr/>
          <p:nvPr/>
        </p:nvSpPr>
        <p:spPr>
          <a:xfrm>
            <a:off x="10625537" y="4683976"/>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Data Augmentation</a:t>
            </a:r>
          </a:p>
        </p:txBody>
      </p:sp>
      <p:sp>
        <p:nvSpPr>
          <p:cNvPr id="40" name="Rounded Rectangle 39">
            <a:extLst>
              <a:ext uri="{FF2B5EF4-FFF2-40B4-BE49-F238E27FC236}">
                <a16:creationId xmlns:a16="http://schemas.microsoft.com/office/drawing/2014/main" id="{8EF5C8C4-2778-F926-0573-A2879FB6DB7B}"/>
              </a:ext>
            </a:extLst>
          </p:cNvPr>
          <p:cNvSpPr/>
          <p:nvPr/>
        </p:nvSpPr>
        <p:spPr>
          <a:xfrm>
            <a:off x="10674552" y="5623182"/>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Transfer Learning</a:t>
            </a:r>
          </a:p>
        </p:txBody>
      </p:sp>
      <p:cxnSp>
        <p:nvCxnSpPr>
          <p:cNvPr id="41" name="Straight Arrow Connector 40">
            <a:extLst>
              <a:ext uri="{FF2B5EF4-FFF2-40B4-BE49-F238E27FC236}">
                <a16:creationId xmlns:a16="http://schemas.microsoft.com/office/drawing/2014/main" id="{9F316A9D-FFA7-1231-B0D4-2F31839355FD}"/>
              </a:ext>
            </a:extLst>
          </p:cNvPr>
          <p:cNvCxnSpPr>
            <a:cxnSpLocks/>
          </p:cNvCxnSpPr>
          <p:nvPr/>
        </p:nvCxnSpPr>
        <p:spPr>
          <a:xfrm>
            <a:off x="10278641" y="5926210"/>
            <a:ext cx="3959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3" name="Parallelogram 42">
            <a:extLst>
              <a:ext uri="{FF2B5EF4-FFF2-40B4-BE49-F238E27FC236}">
                <a16:creationId xmlns:a16="http://schemas.microsoft.com/office/drawing/2014/main" id="{747F6ADD-8C69-7841-CD6F-D8FB62EF2F7D}"/>
              </a:ext>
            </a:extLst>
          </p:cNvPr>
          <p:cNvSpPr/>
          <p:nvPr/>
        </p:nvSpPr>
        <p:spPr>
          <a:xfrm>
            <a:off x="1903146" y="2765907"/>
            <a:ext cx="1477926" cy="568510"/>
          </a:xfrm>
          <a:prstGeom prst="parallelogram">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Acceptable?</a:t>
            </a:r>
          </a:p>
        </p:txBody>
      </p:sp>
      <p:cxnSp>
        <p:nvCxnSpPr>
          <p:cNvPr id="44" name="Straight Arrow Connector 43">
            <a:extLst>
              <a:ext uri="{FF2B5EF4-FFF2-40B4-BE49-F238E27FC236}">
                <a16:creationId xmlns:a16="http://schemas.microsoft.com/office/drawing/2014/main" id="{AE45F7AA-1285-A233-DF16-3970AE4664F2}"/>
              </a:ext>
            </a:extLst>
          </p:cNvPr>
          <p:cNvCxnSpPr>
            <a:cxnSpLocks/>
          </p:cNvCxnSpPr>
          <p:nvPr/>
        </p:nvCxnSpPr>
        <p:spPr>
          <a:xfrm>
            <a:off x="2659460" y="3337962"/>
            <a:ext cx="2510" cy="4253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C0F76D24-8D15-8AB3-8A19-2E35C1733541}"/>
              </a:ext>
            </a:extLst>
          </p:cNvPr>
          <p:cNvCxnSpPr>
            <a:cxnSpLocks/>
          </p:cNvCxnSpPr>
          <p:nvPr/>
        </p:nvCxnSpPr>
        <p:spPr>
          <a:xfrm flipH="1">
            <a:off x="669960" y="3112183"/>
            <a:ext cx="63293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7" name="Rounded Rectangle 46">
            <a:extLst>
              <a:ext uri="{FF2B5EF4-FFF2-40B4-BE49-F238E27FC236}">
                <a16:creationId xmlns:a16="http://schemas.microsoft.com/office/drawing/2014/main" id="{C06124F6-D459-63B2-C41A-4B6DE2C55AE5}"/>
              </a:ext>
            </a:extLst>
          </p:cNvPr>
          <p:cNvSpPr/>
          <p:nvPr/>
        </p:nvSpPr>
        <p:spPr>
          <a:xfrm>
            <a:off x="0" y="2806334"/>
            <a:ext cx="1302893" cy="4876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Use on valid and test set</a:t>
            </a:r>
          </a:p>
        </p:txBody>
      </p:sp>
      <p:cxnSp>
        <p:nvCxnSpPr>
          <p:cNvPr id="52" name="Straight Arrow Connector 51">
            <a:extLst>
              <a:ext uri="{FF2B5EF4-FFF2-40B4-BE49-F238E27FC236}">
                <a16:creationId xmlns:a16="http://schemas.microsoft.com/office/drawing/2014/main" id="{E5FF8A15-ABCC-FC68-C584-82C97406FA5F}"/>
              </a:ext>
            </a:extLst>
          </p:cNvPr>
          <p:cNvCxnSpPr>
            <a:cxnSpLocks/>
            <a:stCxn id="43" idx="5"/>
            <a:endCxn id="47" idx="3"/>
          </p:cNvCxnSpPr>
          <p:nvPr/>
        </p:nvCxnSpPr>
        <p:spPr>
          <a:xfrm flipH="1">
            <a:off x="1302893" y="3050162"/>
            <a:ext cx="671317"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F855D673-4D6F-0004-0511-C15F6589F562}"/>
              </a:ext>
            </a:extLst>
          </p:cNvPr>
          <p:cNvSpPr txBox="1"/>
          <p:nvPr/>
        </p:nvSpPr>
        <p:spPr>
          <a:xfrm>
            <a:off x="9044427" y="2650613"/>
            <a:ext cx="973604" cy="276999"/>
          </a:xfrm>
          <a:prstGeom prst="rect">
            <a:avLst/>
          </a:prstGeom>
          <a:noFill/>
        </p:spPr>
        <p:txBody>
          <a:bodyPr wrap="square" rtlCol="0">
            <a:spAutoFit/>
          </a:bodyPr>
          <a:lstStyle/>
          <a:p>
            <a:r>
              <a:rPr lang="en-US" sz="1200" dirty="0"/>
              <a:t>No</a:t>
            </a:r>
          </a:p>
        </p:txBody>
      </p:sp>
      <p:sp>
        <p:nvSpPr>
          <p:cNvPr id="59" name="TextBox 58">
            <a:extLst>
              <a:ext uri="{FF2B5EF4-FFF2-40B4-BE49-F238E27FC236}">
                <a16:creationId xmlns:a16="http://schemas.microsoft.com/office/drawing/2014/main" id="{4DE54DD4-911A-9279-AA1A-5D093DC4071C}"/>
              </a:ext>
            </a:extLst>
          </p:cNvPr>
          <p:cNvSpPr txBox="1"/>
          <p:nvPr/>
        </p:nvSpPr>
        <p:spPr>
          <a:xfrm>
            <a:off x="2684902" y="3412113"/>
            <a:ext cx="518062" cy="276999"/>
          </a:xfrm>
          <a:prstGeom prst="rect">
            <a:avLst/>
          </a:prstGeom>
          <a:noFill/>
        </p:spPr>
        <p:txBody>
          <a:bodyPr wrap="square" rtlCol="0">
            <a:spAutoFit/>
          </a:bodyPr>
          <a:lstStyle/>
          <a:p>
            <a:r>
              <a:rPr lang="en-US" sz="1200" dirty="0"/>
              <a:t>No</a:t>
            </a:r>
          </a:p>
        </p:txBody>
      </p:sp>
      <p:sp>
        <p:nvSpPr>
          <p:cNvPr id="60" name="Parallelogram 59">
            <a:extLst>
              <a:ext uri="{FF2B5EF4-FFF2-40B4-BE49-F238E27FC236}">
                <a16:creationId xmlns:a16="http://schemas.microsoft.com/office/drawing/2014/main" id="{890B0DB1-5557-350E-93F0-E73B4374FFF0}"/>
              </a:ext>
            </a:extLst>
          </p:cNvPr>
          <p:cNvSpPr/>
          <p:nvPr/>
        </p:nvSpPr>
        <p:spPr>
          <a:xfrm>
            <a:off x="4049267" y="4721522"/>
            <a:ext cx="1477926" cy="568510"/>
          </a:xfrm>
          <a:prstGeom prst="parallelogram">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GAP?</a:t>
            </a:r>
          </a:p>
        </p:txBody>
      </p:sp>
      <p:cxnSp>
        <p:nvCxnSpPr>
          <p:cNvPr id="61" name="Straight Connector 60">
            <a:extLst>
              <a:ext uri="{FF2B5EF4-FFF2-40B4-BE49-F238E27FC236}">
                <a16:creationId xmlns:a16="http://schemas.microsoft.com/office/drawing/2014/main" id="{351B84C1-CA60-04CA-A919-CA3A2CC3D357}"/>
              </a:ext>
            </a:extLst>
          </p:cNvPr>
          <p:cNvCxnSpPr>
            <a:cxnSpLocks/>
          </p:cNvCxnSpPr>
          <p:nvPr/>
        </p:nvCxnSpPr>
        <p:spPr>
          <a:xfrm flipH="1" flipV="1">
            <a:off x="3667456" y="5027959"/>
            <a:ext cx="683" cy="1090082"/>
          </a:xfrm>
          <a:prstGeom prst="line">
            <a:avLst/>
          </a:prstGeom>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id="{9AF9B86E-D2F6-DE86-E4A4-28816E7B0537}"/>
              </a:ext>
            </a:extLst>
          </p:cNvPr>
          <p:cNvCxnSpPr>
            <a:cxnSpLocks/>
          </p:cNvCxnSpPr>
          <p:nvPr/>
        </p:nvCxnSpPr>
        <p:spPr>
          <a:xfrm>
            <a:off x="3657600" y="5027959"/>
            <a:ext cx="46278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D159F06E-A9AD-2C4B-B7F6-F5C32B35D90B}"/>
              </a:ext>
            </a:extLst>
          </p:cNvPr>
          <p:cNvCxnSpPr>
            <a:cxnSpLocks/>
          </p:cNvCxnSpPr>
          <p:nvPr/>
        </p:nvCxnSpPr>
        <p:spPr>
          <a:xfrm>
            <a:off x="5418824" y="5007498"/>
            <a:ext cx="46278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7" name="Rounded Rectangle 66">
            <a:extLst>
              <a:ext uri="{FF2B5EF4-FFF2-40B4-BE49-F238E27FC236}">
                <a16:creationId xmlns:a16="http://schemas.microsoft.com/office/drawing/2014/main" id="{4213A56B-5D78-F5EF-1E41-4063ACB18A4D}"/>
              </a:ext>
            </a:extLst>
          </p:cNvPr>
          <p:cNvSpPr/>
          <p:nvPr/>
        </p:nvSpPr>
        <p:spPr>
          <a:xfrm>
            <a:off x="5864106" y="4671236"/>
            <a:ext cx="1493579" cy="60605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Add/Remove Layers</a:t>
            </a:r>
          </a:p>
        </p:txBody>
      </p:sp>
      <p:cxnSp>
        <p:nvCxnSpPr>
          <p:cNvPr id="68" name="Straight Connector 67">
            <a:extLst>
              <a:ext uri="{FF2B5EF4-FFF2-40B4-BE49-F238E27FC236}">
                <a16:creationId xmlns:a16="http://schemas.microsoft.com/office/drawing/2014/main" id="{CA6E75E2-263A-1215-680E-C87FA0B8289C}"/>
              </a:ext>
            </a:extLst>
          </p:cNvPr>
          <p:cNvCxnSpPr>
            <a:cxnSpLocks/>
          </p:cNvCxnSpPr>
          <p:nvPr/>
        </p:nvCxnSpPr>
        <p:spPr>
          <a:xfrm flipH="1" flipV="1">
            <a:off x="7563857" y="3876323"/>
            <a:ext cx="683" cy="1090082"/>
          </a:xfrm>
          <a:prstGeom prst="line">
            <a:avLst/>
          </a:prstGeom>
        </p:spPr>
        <p:style>
          <a:lnRef idx="1">
            <a:schemeClr val="accent6"/>
          </a:lnRef>
          <a:fillRef idx="0">
            <a:schemeClr val="accent6"/>
          </a:fillRef>
          <a:effectRef idx="0">
            <a:schemeClr val="accent6"/>
          </a:effectRef>
          <a:fontRef idx="minor">
            <a:schemeClr val="tx1"/>
          </a:fontRef>
        </p:style>
      </p:cxnSp>
      <p:cxnSp>
        <p:nvCxnSpPr>
          <p:cNvPr id="71" name="Straight Connector 70">
            <a:extLst>
              <a:ext uri="{FF2B5EF4-FFF2-40B4-BE49-F238E27FC236}">
                <a16:creationId xmlns:a16="http://schemas.microsoft.com/office/drawing/2014/main" id="{8B6D9B2E-66F3-C187-57B5-9BD610B6AFC2}"/>
              </a:ext>
            </a:extLst>
          </p:cNvPr>
          <p:cNvCxnSpPr>
            <a:cxnSpLocks/>
          </p:cNvCxnSpPr>
          <p:nvPr/>
        </p:nvCxnSpPr>
        <p:spPr>
          <a:xfrm>
            <a:off x="7348988" y="4974264"/>
            <a:ext cx="21486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Straight Arrow Connector 71">
            <a:extLst>
              <a:ext uri="{FF2B5EF4-FFF2-40B4-BE49-F238E27FC236}">
                <a16:creationId xmlns:a16="http://schemas.microsoft.com/office/drawing/2014/main" id="{1A999FA6-7230-5B1D-24AA-CA91FBD43062}"/>
              </a:ext>
            </a:extLst>
          </p:cNvPr>
          <p:cNvCxnSpPr>
            <a:cxnSpLocks/>
          </p:cNvCxnSpPr>
          <p:nvPr/>
        </p:nvCxnSpPr>
        <p:spPr>
          <a:xfrm>
            <a:off x="7547840" y="3896833"/>
            <a:ext cx="46278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E36BE422-D3E1-1755-7E71-ED22018D1D65}"/>
              </a:ext>
            </a:extLst>
          </p:cNvPr>
          <p:cNvCxnSpPr>
            <a:cxnSpLocks/>
          </p:cNvCxnSpPr>
          <p:nvPr/>
        </p:nvCxnSpPr>
        <p:spPr>
          <a:xfrm>
            <a:off x="10063772" y="3910314"/>
            <a:ext cx="21486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5B7D85AB-742E-5701-2E1D-A8341242C750}"/>
              </a:ext>
            </a:extLst>
          </p:cNvPr>
          <p:cNvCxnSpPr>
            <a:cxnSpLocks/>
            <a:stCxn id="67" idx="0"/>
          </p:cNvCxnSpPr>
          <p:nvPr/>
        </p:nvCxnSpPr>
        <p:spPr>
          <a:xfrm flipH="1" flipV="1">
            <a:off x="6591989" y="2016644"/>
            <a:ext cx="18907" cy="2654592"/>
          </a:xfrm>
          <a:prstGeom prst="line">
            <a:avLst/>
          </a:prstGeom>
        </p:spPr>
        <p:style>
          <a:lnRef idx="1">
            <a:schemeClr val="accent6"/>
          </a:lnRef>
          <a:fillRef idx="0">
            <a:schemeClr val="accent6"/>
          </a:fillRef>
          <a:effectRef idx="0">
            <a:schemeClr val="accent6"/>
          </a:effectRef>
          <a:fontRef idx="minor">
            <a:schemeClr val="tx1"/>
          </a:fontRef>
        </p:style>
      </p:cxnSp>
      <p:cxnSp>
        <p:nvCxnSpPr>
          <p:cNvPr id="80" name="Straight Arrow Connector 79">
            <a:extLst>
              <a:ext uri="{FF2B5EF4-FFF2-40B4-BE49-F238E27FC236}">
                <a16:creationId xmlns:a16="http://schemas.microsoft.com/office/drawing/2014/main" id="{CC5F6E9D-69F5-E2AC-D8C1-AA77C40E9A6E}"/>
              </a:ext>
            </a:extLst>
          </p:cNvPr>
          <p:cNvCxnSpPr>
            <a:cxnSpLocks/>
            <a:endCxn id="4" idx="3"/>
          </p:cNvCxnSpPr>
          <p:nvPr/>
        </p:nvCxnSpPr>
        <p:spPr>
          <a:xfrm flipH="1">
            <a:off x="3496813" y="2016644"/>
            <a:ext cx="3070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2" name="Straight Arrow Connector 81">
            <a:extLst>
              <a:ext uri="{FF2B5EF4-FFF2-40B4-BE49-F238E27FC236}">
                <a16:creationId xmlns:a16="http://schemas.microsoft.com/office/drawing/2014/main" id="{A7D57938-A077-4EB7-C58E-FE9A86CEFDF9}"/>
              </a:ext>
            </a:extLst>
          </p:cNvPr>
          <p:cNvCxnSpPr>
            <a:cxnSpLocks/>
          </p:cNvCxnSpPr>
          <p:nvPr/>
        </p:nvCxnSpPr>
        <p:spPr>
          <a:xfrm flipH="1">
            <a:off x="6567527" y="2019533"/>
            <a:ext cx="239572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5" name="Straight Connector 84">
            <a:extLst>
              <a:ext uri="{FF2B5EF4-FFF2-40B4-BE49-F238E27FC236}">
                <a16:creationId xmlns:a16="http://schemas.microsoft.com/office/drawing/2014/main" id="{3CFDF9A3-AFA0-9FDC-C80D-00D754A1A15F}"/>
              </a:ext>
            </a:extLst>
          </p:cNvPr>
          <p:cNvCxnSpPr>
            <a:cxnSpLocks/>
          </p:cNvCxnSpPr>
          <p:nvPr/>
        </p:nvCxnSpPr>
        <p:spPr>
          <a:xfrm>
            <a:off x="8995144" y="2016644"/>
            <a:ext cx="0" cy="1095539"/>
          </a:xfrm>
          <a:prstGeom prst="line">
            <a:avLst/>
          </a:prstGeom>
        </p:spPr>
        <p:style>
          <a:lnRef idx="1">
            <a:schemeClr val="accent6"/>
          </a:lnRef>
          <a:fillRef idx="0">
            <a:schemeClr val="accent6"/>
          </a:fillRef>
          <a:effectRef idx="0">
            <a:schemeClr val="accent6"/>
          </a:effectRef>
          <a:fontRef idx="minor">
            <a:schemeClr val="tx1"/>
          </a:fontRef>
        </p:style>
      </p:cxnSp>
      <p:cxnSp>
        <p:nvCxnSpPr>
          <p:cNvPr id="86" name="Straight Arrow Connector 85">
            <a:extLst>
              <a:ext uri="{FF2B5EF4-FFF2-40B4-BE49-F238E27FC236}">
                <a16:creationId xmlns:a16="http://schemas.microsoft.com/office/drawing/2014/main" id="{E09AC48F-AB44-77C8-0BDD-941DE2289FB3}"/>
              </a:ext>
            </a:extLst>
          </p:cNvPr>
          <p:cNvCxnSpPr/>
          <p:nvPr/>
        </p:nvCxnSpPr>
        <p:spPr>
          <a:xfrm>
            <a:off x="2623104" y="2344817"/>
            <a:ext cx="2510" cy="4253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94A04E04-D7C2-2E95-3447-51DB323DF282}"/>
              </a:ext>
            </a:extLst>
          </p:cNvPr>
          <p:cNvSpPr txBox="1"/>
          <p:nvPr/>
        </p:nvSpPr>
        <p:spPr>
          <a:xfrm>
            <a:off x="1434880" y="2650614"/>
            <a:ext cx="973604" cy="276999"/>
          </a:xfrm>
          <a:prstGeom prst="rect">
            <a:avLst/>
          </a:prstGeom>
          <a:noFill/>
        </p:spPr>
        <p:txBody>
          <a:bodyPr wrap="square" rtlCol="0">
            <a:spAutoFit/>
          </a:bodyPr>
          <a:lstStyle/>
          <a:p>
            <a:r>
              <a:rPr lang="en-US" sz="1200" dirty="0"/>
              <a:t>Yes</a:t>
            </a:r>
          </a:p>
        </p:txBody>
      </p:sp>
      <p:sp>
        <p:nvSpPr>
          <p:cNvPr id="5" name="TextBox 4">
            <a:extLst>
              <a:ext uri="{FF2B5EF4-FFF2-40B4-BE49-F238E27FC236}">
                <a16:creationId xmlns:a16="http://schemas.microsoft.com/office/drawing/2014/main" id="{7F3717B9-748C-4E74-4900-1D658B337F38}"/>
              </a:ext>
            </a:extLst>
          </p:cNvPr>
          <p:cNvSpPr txBox="1"/>
          <p:nvPr/>
        </p:nvSpPr>
        <p:spPr>
          <a:xfrm>
            <a:off x="9821813" y="3406738"/>
            <a:ext cx="973604" cy="276999"/>
          </a:xfrm>
          <a:prstGeom prst="rect">
            <a:avLst/>
          </a:prstGeom>
          <a:noFill/>
        </p:spPr>
        <p:txBody>
          <a:bodyPr wrap="square" rtlCol="0">
            <a:spAutoFit/>
          </a:bodyPr>
          <a:lstStyle/>
          <a:p>
            <a:r>
              <a:rPr lang="en-US" sz="1200" dirty="0"/>
              <a:t>Yes</a:t>
            </a:r>
          </a:p>
        </p:txBody>
      </p:sp>
    </p:spTree>
    <p:extLst>
      <p:ext uri="{BB962C8B-B14F-4D97-AF65-F5344CB8AC3E}">
        <p14:creationId xmlns:p14="http://schemas.microsoft.com/office/powerpoint/2010/main" val="396684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70EA-9C35-1510-A82E-692FEF7220DB}"/>
              </a:ext>
            </a:extLst>
          </p:cNvPr>
          <p:cNvSpPr>
            <a:spLocks noGrp="1"/>
          </p:cNvSpPr>
          <p:nvPr>
            <p:ph type="title"/>
          </p:nvPr>
        </p:nvSpPr>
        <p:spPr>
          <a:xfrm>
            <a:off x="211296" y="103474"/>
            <a:ext cx="5768433" cy="655637"/>
          </a:xfrm>
        </p:spPr>
        <p:txBody>
          <a:bodyPr>
            <a:noAutofit/>
          </a:bodyPr>
          <a:lstStyle/>
          <a:p>
            <a:r>
              <a:rPr lang="en-US" sz="1400" b="1" dirty="0"/>
              <a:t>Xavier Uniform/Normal, Multi-step </a:t>
            </a:r>
            <a:r>
              <a:rPr lang="en-US" sz="1400" b="1" dirty="0" err="1"/>
              <a:t>lr</a:t>
            </a:r>
            <a:r>
              <a:rPr lang="en-US" sz="1400" b="1" dirty="0"/>
              <a:t> num of epochs = 5&amp;10</a:t>
            </a:r>
          </a:p>
        </p:txBody>
      </p:sp>
      <p:pic>
        <p:nvPicPr>
          <p:cNvPr id="4" name="Picture 3" descr="A screenshot of a graph&#10;&#10;Description automatically generated">
            <a:extLst>
              <a:ext uri="{FF2B5EF4-FFF2-40B4-BE49-F238E27FC236}">
                <a16:creationId xmlns:a16="http://schemas.microsoft.com/office/drawing/2014/main" id="{0A0959B8-39C3-5704-58E0-67F1FEC09708}"/>
              </a:ext>
            </a:extLst>
          </p:cNvPr>
          <p:cNvPicPr>
            <a:picLocks noChangeAspect="1"/>
          </p:cNvPicPr>
          <p:nvPr/>
        </p:nvPicPr>
        <p:blipFill>
          <a:blip r:embed="rId2"/>
          <a:stretch>
            <a:fillRect/>
          </a:stretch>
        </p:blipFill>
        <p:spPr>
          <a:xfrm>
            <a:off x="3287587" y="2022228"/>
            <a:ext cx="2945218" cy="1181975"/>
          </a:xfrm>
          <a:prstGeom prst="rect">
            <a:avLst/>
          </a:prstGeom>
        </p:spPr>
      </p:pic>
      <p:pic>
        <p:nvPicPr>
          <p:cNvPr id="9" name="Picture 8" descr="A screenshot of a graph&#10;&#10;Description automatically generated">
            <a:extLst>
              <a:ext uri="{FF2B5EF4-FFF2-40B4-BE49-F238E27FC236}">
                <a16:creationId xmlns:a16="http://schemas.microsoft.com/office/drawing/2014/main" id="{E99F2BA8-766A-6ED2-F66F-074D96A1BB01}"/>
              </a:ext>
            </a:extLst>
          </p:cNvPr>
          <p:cNvPicPr>
            <a:picLocks noChangeAspect="1"/>
          </p:cNvPicPr>
          <p:nvPr/>
        </p:nvPicPr>
        <p:blipFill>
          <a:blip r:embed="rId3"/>
          <a:stretch>
            <a:fillRect/>
          </a:stretch>
        </p:blipFill>
        <p:spPr>
          <a:xfrm>
            <a:off x="3287587" y="664014"/>
            <a:ext cx="2945218" cy="1196637"/>
          </a:xfrm>
          <a:prstGeom prst="rect">
            <a:avLst/>
          </a:prstGeom>
        </p:spPr>
      </p:pic>
      <p:sp>
        <p:nvSpPr>
          <p:cNvPr id="5" name="TextBox 4">
            <a:extLst>
              <a:ext uri="{FF2B5EF4-FFF2-40B4-BE49-F238E27FC236}">
                <a16:creationId xmlns:a16="http://schemas.microsoft.com/office/drawing/2014/main" id="{EF4979BB-947D-C3A9-28FD-E99C177F71BA}"/>
              </a:ext>
            </a:extLst>
          </p:cNvPr>
          <p:cNvSpPr txBox="1"/>
          <p:nvPr/>
        </p:nvSpPr>
        <p:spPr>
          <a:xfrm>
            <a:off x="4200363" y="2533251"/>
            <a:ext cx="1769423" cy="253916"/>
          </a:xfrm>
          <a:prstGeom prst="rect">
            <a:avLst/>
          </a:prstGeom>
          <a:noFill/>
        </p:spPr>
        <p:txBody>
          <a:bodyPr wrap="square" rtlCol="0">
            <a:spAutoFit/>
          </a:bodyPr>
          <a:lstStyle/>
          <a:p>
            <a:r>
              <a:rPr lang="en-US" sz="1050" b="1" dirty="0">
                <a:solidFill>
                  <a:schemeClr val="bg1"/>
                </a:solidFill>
              </a:rPr>
              <a:t>Normal 10</a:t>
            </a:r>
          </a:p>
        </p:txBody>
      </p:sp>
      <p:graphicFrame>
        <p:nvGraphicFramePr>
          <p:cNvPr id="18" name="Table 17">
            <a:extLst>
              <a:ext uri="{FF2B5EF4-FFF2-40B4-BE49-F238E27FC236}">
                <a16:creationId xmlns:a16="http://schemas.microsoft.com/office/drawing/2014/main" id="{7222B917-EC96-996F-7D41-868338633AD3}"/>
              </a:ext>
            </a:extLst>
          </p:cNvPr>
          <p:cNvGraphicFramePr>
            <a:graphicFrameLocks noGrp="1"/>
          </p:cNvGraphicFramePr>
          <p:nvPr>
            <p:extLst>
              <p:ext uri="{D42A27DB-BD31-4B8C-83A1-F6EECF244321}">
                <p14:modId xmlns:p14="http://schemas.microsoft.com/office/powerpoint/2010/main" val="246598746"/>
              </p:ext>
            </p:extLst>
          </p:nvPr>
        </p:nvGraphicFramePr>
        <p:xfrm>
          <a:off x="51497" y="3637803"/>
          <a:ext cx="6181308" cy="2766060"/>
        </p:xfrm>
        <a:graphic>
          <a:graphicData uri="http://schemas.openxmlformats.org/drawingml/2006/table">
            <a:tbl>
              <a:tblPr firstRow="1" bandRow="1">
                <a:tableStyleId>{93296810-A885-4BE3-A3E7-6D5BEEA58F35}</a:tableStyleId>
              </a:tblPr>
              <a:tblGrid>
                <a:gridCol w="1030218">
                  <a:extLst>
                    <a:ext uri="{9D8B030D-6E8A-4147-A177-3AD203B41FA5}">
                      <a16:colId xmlns:a16="http://schemas.microsoft.com/office/drawing/2014/main" val="630882363"/>
                    </a:ext>
                  </a:extLst>
                </a:gridCol>
                <a:gridCol w="1030218">
                  <a:extLst>
                    <a:ext uri="{9D8B030D-6E8A-4147-A177-3AD203B41FA5}">
                      <a16:colId xmlns:a16="http://schemas.microsoft.com/office/drawing/2014/main" val="255021557"/>
                    </a:ext>
                  </a:extLst>
                </a:gridCol>
                <a:gridCol w="1030218">
                  <a:extLst>
                    <a:ext uri="{9D8B030D-6E8A-4147-A177-3AD203B41FA5}">
                      <a16:colId xmlns:a16="http://schemas.microsoft.com/office/drawing/2014/main" val="3004315823"/>
                    </a:ext>
                  </a:extLst>
                </a:gridCol>
                <a:gridCol w="1030218">
                  <a:extLst>
                    <a:ext uri="{9D8B030D-6E8A-4147-A177-3AD203B41FA5}">
                      <a16:colId xmlns:a16="http://schemas.microsoft.com/office/drawing/2014/main" val="1562499814"/>
                    </a:ext>
                  </a:extLst>
                </a:gridCol>
                <a:gridCol w="1030218">
                  <a:extLst>
                    <a:ext uri="{9D8B030D-6E8A-4147-A177-3AD203B41FA5}">
                      <a16:colId xmlns:a16="http://schemas.microsoft.com/office/drawing/2014/main" val="3310881944"/>
                    </a:ext>
                  </a:extLst>
                </a:gridCol>
                <a:gridCol w="1030218">
                  <a:extLst>
                    <a:ext uri="{9D8B030D-6E8A-4147-A177-3AD203B41FA5}">
                      <a16:colId xmlns:a16="http://schemas.microsoft.com/office/drawing/2014/main" val="3698147941"/>
                    </a:ext>
                  </a:extLst>
                </a:gridCol>
              </a:tblGrid>
              <a:tr h="193802">
                <a:tc rowSpan="2" gridSpan="2">
                  <a:txBody>
                    <a:bodyPr/>
                    <a:lstStyle/>
                    <a:p>
                      <a:pPr algn="ctr"/>
                      <a:r>
                        <a:rPr lang="en-US" sz="1050" dirty="0"/>
                        <a:t>Xavier</a:t>
                      </a:r>
                    </a:p>
                  </a:txBody>
                  <a:tcPr anchor="ctr"/>
                </a:tc>
                <a:tc rowSpan="2" hMerge="1">
                  <a:txBody>
                    <a:bodyPr/>
                    <a:lstStyle/>
                    <a:p>
                      <a:endParaRPr dirty="0"/>
                    </a:p>
                  </a:txBody>
                  <a:tcPr anchor="ctr"/>
                </a:tc>
                <a:tc gridSpan="2">
                  <a:txBody>
                    <a:bodyPr/>
                    <a:lstStyle/>
                    <a:p>
                      <a:pPr algn="ctr"/>
                      <a:r>
                        <a:rPr lang="en-US" sz="1050" dirty="0"/>
                        <a:t>Uniform</a:t>
                      </a:r>
                    </a:p>
                  </a:txBody>
                  <a:tcPr/>
                </a:tc>
                <a:tc hMerge="1">
                  <a:txBody>
                    <a:bodyPr/>
                    <a:lstStyle/>
                    <a:p>
                      <a:endParaRPr lang="en-US" dirty="0"/>
                    </a:p>
                  </a:txBody>
                  <a:tcPr/>
                </a:tc>
                <a:tc gridSpan="2">
                  <a:txBody>
                    <a:bodyPr/>
                    <a:lstStyle/>
                    <a:p>
                      <a:pPr algn="ctr"/>
                      <a:r>
                        <a:rPr lang="en-US" sz="1050" dirty="0"/>
                        <a:t>Normal</a:t>
                      </a:r>
                    </a:p>
                  </a:txBody>
                  <a:tcPr/>
                </a:tc>
                <a:tc hMerge="1">
                  <a:txBody>
                    <a:bodyPr/>
                    <a:lstStyle/>
                    <a:p>
                      <a:endParaRPr lang="en-US" dirty="0"/>
                    </a:p>
                  </a:txBody>
                  <a:tcPr/>
                </a:tc>
                <a:extLst>
                  <a:ext uri="{0D108BD9-81ED-4DB2-BD59-A6C34878D82A}">
                    <a16:rowId xmlns:a16="http://schemas.microsoft.com/office/drawing/2014/main" val="3179502467"/>
                  </a:ext>
                </a:extLst>
              </a:tr>
              <a:tr h="193802">
                <a:tc gridSpan="2" vMerge="1">
                  <a:txBody>
                    <a:bodyPr/>
                    <a:lstStyle/>
                    <a:p>
                      <a:endParaRPr lang="en-US"/>
                    </a:p>
                  </a:txBody>
                  <a:tcPr/>
                </a:tc>
                <a:tc hMerge="1" vMerge="1">
                  <a:txBody>
                    <a:bodyPr/>
                    <a:lstStyle/>
                    <a:p>
                      <a:endParaRPr lang="en-US" dirty="0"/>
                    </a:p>
                  </a:txBody>
                  <a:tcPr/>
                </a:tc>
                <a:tc>
                  <a:txBody>
                    <a:bodyPr/>
                    <a:lstStyle/>
                    <a:p>
                      <a:pPr algn="ctr"/>
                      <a:r>
                        <a:rPr lang="en-US" sz="1050" dirty="0"/>
                        <a:t>5</a:t>
                      </a:r>
                    </a:p>
                  </a:txBody>
                  <a:tcPr anchor="ctr"/>
                </a:tc>
                <a:tc>
                  <a:txBody>
                    <a:bodyPr/>
                    <a:lstStyle/>
                    <a:p>
                      <a:pPr algn="ctr"/>
                      <a:r>
                        <a:rPr lang="en-US" sz="1050" dirty="0"/>
                        <a:t>10</a:t>
                      </a:r>
                    </a:p>
                  </a:txBody>
                  <a:tcPr anchor="ctr"/>
                </a:tc>
                <a:tc>
                  <a:txBody>
                    <a:bodyPr/>
                    <a:lstStyle/>
                    <a:p>
                      <a:pPr algn="ctr"/>
                      <a:r>
                        <a:rPr lang="en-US" sz="1050" dirty="0"/>
                        <a:t>5</a:t>
                      </a:r>
                    </a:p>
                  </a:txBody>
                  <a:tcPr anchor="ctr"/>
                </a:tc>
                <a:tc>
                  <a:txBody>
                    <a:bodyPr/>
                    <a:lstStyle/>
                    <a:p>
                      <a:pPr algn="ctr"/>
                      <a:r>
                        <a:rPr lang="en-US" sz="1050" dirty="0"/>
                        <a:t>10</a:t>
                      </a:r>
                    </a:p>
                  </a:txBody>
                  <a:tcPr anchor="ctr"/>
                </a:tc>
                <a:extLst>
                  <a:ext uri="{0D108BD9-81ED-4DB2-BD59-A6C34878D82A}">
                    <a16:rowId xmlns:a16="http://schemas.microsoft.com/office/drawing/2014/main" val="834881268"/>
                  </a:ext>
                </a:extLst>
              </a:tr>
              <a:tr h="193802">
                <a:tc rowSpan="3">
                  <a:txBody>
                    <a:bodyPr/>
                    <a:lstStyle/>
                    <a:p>
                      <a:pPr algn="ctr"/>
                      <a:r>
                        <a:rPr lang="en-US" sz="1050" dirty="0"/>
                        <a:t>Batch 8</a:t>
                      </a:r>
                    </a:p>
                  </a:txBody>
                  <a:tcPr anchor="ctr"/>
                </a:tc>
                <a:tc>
                  <a:txBody>
                    <a:bodyPr/>
                    <a:lstStyle/>
                    <a:p>
                      <a:pPr algn="ctr"/>
                      <a:r>
                        <a:rPr lang="en-US" sz="1050" dirty="0"/>
                        <a:t>Train</a:t>
                      </a:r>
                    </a:p>
                  </a:txBody>
                  <a:tcPr anchor="ctr"/>
                </a:tc>
                <a:tc>
                  <a:txBody>
                    <a:bodyPr/>
                    <a:lstStyle/>
                    <a:p>
                      <a:pPr algn="ctr"/>
                      <a:r>
                        <a:rPr lang="en-US" sz="1050" dirty="0"/>
                        <a:t>68.145%</a:t>
                      </a:r>
                    </a:p>
                  </a:txBody>
                  <a:tcPr anchor="ctr"/>
                </a:tc>
                <a:tc>
                  <a:txBody>
                    <a:bodyPr/>
                    <a:lstStyle/>
                    <a:p>
                      <a:pPr algn="ctr"/>
                      <a:r>
                        <a:rPr lang="en-US" sz="1050" dirty="0"/>
                        <a:t>75.379</a:t>
                      </a:r>
                    </a:p>
                  </a:txBody>
                  <a:tcPr anchor="ctr"/>
                </a:tc>
                <a:tc>
                  <a:txBody>
                    <a:bodyPr/>
                    <a:lstStyle/>
                    <a:p>
                      <a:pPr algn="ctr"/>
                      <a:r>
                        <a:rPr lang="en-US" sz="1050" dirty="0"/>
                        <a:t>76.254</a:t>
                      </a:r>
                    </a:p>
                  </a:txBody>
                  <a:tcPr anchor="ctr"/>
                </a:tc>
                <a:tc>
                  <a:txBody>
                    <a:bodyPr/>
                    <a:lstStyle/>
                    <a:p>
                      <a:pPr algn="ctr"/>
                      <a:r>
                        <a:rPr lang="en-US" sz="1050" dirty="0"/>
                        <a:t>45.974%</a:t>
                      </a:r>
                    </a:p>
                  </a:txBody>
                  <a:tcPr anchor="ctr"/>
                </a:tc>
                <a:extLst>
                  <a:ext uri="{0D108BD9-81ED-4DB2-BD59-A6C34878D82A}">
                    <a16:rowId xmlns:a16="http://schemas.microsoft.com/office/drawing/2014/main" val="533424877"/>
                  </a:ext>
                </a:extLst>
              </a:tr>
              <a:tr h="193802">
                <a:tc vMerge="1">
                  <a:txBody>
                    <a:bodyPr/>
                    <a:lstStyle/>
                    <a:p>
                      <a:pPr algn="ctr"/>
                      <a:endParaRPr lang="en-US" dirty="0"/>
                    </a:p>
                  </a:txBody>
                  <a:tcPr/>
                </a:tc>
                <a:tc>
                  <a:txBody>
                    <a:bodyPr/>
                    <a:lstStyle/>
                    <a:p>
                      <a:pPr algn="ctr"/>
                      <a:r>
                        <a:rPr lang="en-US" sz="1050" dirty="0"/>
                        <a:t>Valid</a:t>
                      </a:r>
                    </a:p>
                  </a:txBody>
                  <a:tcPr anchor="ctr"/>
                </a:tc>
                <a:tc>
                  <a:txBody>
                    <a:bodyPr/>
                    <a:lstStyle/>
                    <a:p>
                      <a:pPr algn="ctr"/>
                      <a:r>
                        <a:rPr lang="en-US" sz="1050" dirty="0"/>
                        <a:t>57.143%</a:t>
                      </a:r>
                    </a:p>
                  </a:txBody>
                  <a:tcPr anchor="ctr"/>
                </a:tc>
                <a:tc>
                  <a:txBody>
                    <a:bodyPr/>
                    <a:lstStyle/>
                    <a:p>
                      <a:pPr algn="ctr"/>
                      <a:r>
                        <a:rPr lang="en-US" sz="1050" dirty="0"/>
                        <a:t>57.764</a:t>
                      </a:r>
                    </a:p>
                  </a:txBody>
                  <a:tcPr anchor="ctr"/>
                </a:tc>
                <a:tc>
                  <a:txBody>
                    <a:bodyPr/>
                    <a:lstStyle/>
                    <a:p>
                      <a:pPr algn="ctr"/>
                      <a:r>
                        <a:rPr lang="en-US" sz="1050" dirty="0"/>
                        <a:t>64.596</a:t>
                      </a:r>
                    </a:p>
                  </a:txBody>
                  <a:tcPr anchor="ctr"/>
                </a:tc>
                <a:tc>
                  <a:txBody>
                    <a:bodyPr/>
                    <a:lstStyle/>
                    <a:p>
                      <a:pPr algn="ctr"/>
                      <a:r>
                        <a:rPr lang="en-US" sz="1050" dirty="0"/>
                        <a:t>41.615%</a:t>
                      </a:r>
                    </a:p>
                  </a:txBody>
                  <a:tcPr anchor="ctr"/>
                </a:tc>
                <a:extLst>
                  <a:ext uri="{0D108BD9-81ED-4DB2-BD59-A6C34878D82A}">
                    <a16:rowId xmlns:a16="http://schemas.microsoft.com/office/drawing/2014/main" val="3568310378"/>
                  </a:ext>
                </a:extLst>
              </a:tr>
              <a:tr h="193802">
                <a:tc vMerge="1">
                  <a:txBody>
                    <a:bodyPr/>
                    <a:lstStyle/>
                    <a:p>
                      <a:pPr algn="ctr"/>
                      <a:endParaRPr lang="en-US" dirty="0"/>
                    </a:p>
                  </a:txBody>
                  <a:tcPr/>
                </a:tc>
                <a:tc>
                  <a:txBody>
                    <a:bodyPr/>
                    <a:lstStyle/>
                    <a:p>
                      <a:pPr algn="ctr"/>
                      <a:r>
                        <a:rPr lang="en-US" sz="1050" dirty="0"/>
                        <a:t>Test</a:t>
                      </a:r>
                    </a:p>
                  </a:txBody>
                  <a:tcPr anchor="ctr"/>
                </a:tc>
                <a:tc>
                  <a:txBody>
                    <a:bodyPr/>
                    <a:lstStyle/>
                    <a:p>
                      <a:pPr algn="ctr"/>
                      <a:r>
                        <a:rPr lang="en-US" sz="1050" dirty="0"/>
                        <a:t>56%</a:t>
                      </a:r>
                    </a:p>
                  </a:txBody>
                  <a:tcPr anchor="ctr"/>
                </a:tc>
                <a:tc>
                  <a:txBody>
                    <a:bodyPr/>
                    <a:lstStyle/>
                    <a:p>
                      <a:pPr algn="ctr"/>
                      <a:r>
                        <a:rPr lang="en-US" sz="1050" dirty="0"/>
                        <a:t>47.5</a:t>
                      </a:r>
                    </a:p>
                  </a:txBody>
                  <a:tcPr anchor="ctr"/>
                </a:tc>
                <a:tc>
                  <a:txBody>
                    <a:bodyPr/>
                    <a:lstStyle/>
                    <a:p>
                      <a:pPr algn="ctr"/>
                      <a:r>
                        <a:rPr lang="en-US" sz="1050" dirty="0"/>
                        <a:t>65</a:t>
                      </a:r>
                    </a:p>
                  </a:txBody>
                  <a:tcPr anchor="ctr"/>
                </a:tc>
                <a:tc>
                  <a:txBody>
                    <a:bodyPr/>
                    <a:lstStyle/>
                    <a:p>
                      <a:pPr algn="ctr"/>
                      <a:r>
                        <a:rPr lang="en-US" sz="1050" dirty="0"/>
                        <a:t>62.5%</a:t>
                      </a:r>
                    </a:p>
                  </a:txBody>
                  <a:tcPr anchor="ctr"/>
                </a:tc>
                <a:extLst>
                  <a:ext uri="{0D108BD9-81ED-4DB2-BD59-A6C34878D82A}">
                    <a16:rowId xmlns:a16="http://schemas.microsoft.com/office/drawing/2014/main" val="3866544234"/>
                  </a:ext>
                </a:extLst>
              </a:tr>
              <a:tr h="193802">
                <a:tc rowSpan="3">
                  <a:txBody>
                    <a:bodyPr/>
                    <a:lstStyle/>
                    <a:p>
                      <a:pPr algn="ctr"/>
                      <a:r>
                        <a:rPr lang="en-US" sz="1050" dirty="0"/>
                        <a:t>Batch 16</a:t>
                      </a:r>
                    </a:p>
                  </a:txBody>
                  <a:tcPr anchor="ctr"/>
                </a:tc>
                <a:tc>
                  <a:txBody>
                    <a:bodyPr/>
                    <a:lstStyle/>
                    <a:p>
                      <a:pPr algn="ctr"/>
                      <a:r>
                        <a:rPr lang="en-US" sz="1050" dirty="0"/>
                        <a:t>Train</a:t>
                      </a:r>
                    </a:p>
                  </a:txBody>
                  <a:tcPr anchor="ctr"/>
                </a:tc>
                <a:tc>
                  <a:txBody>
                    <a:bodyPr/>
                    <a:lstStyle/>
                    <a:p>
                      <a:pPr algn="ctr"/>
                      <a:r>
                        <a:rPr lang="en-US" sz="1050" dirty="0"/>
                        <a:t>57.292%</a:t>
                      </a:r>
                    </a:p>
                  </a:txBody>
                  <a:tcPr anchor="ctr"/>
                </a:tc>
                <a:tc>
                  <a:txBody>
                    <a:bodyPr/>
                    <a:lstStyle/>
                    <a:p>
                      <a:pPr algn="ctr"/>
                      <a:r>
                        <a:rPr lang="en-US" sz="1050" dirty="0"/>
                        <a:t>77.667%</a:t>
                      </a:r>
                    </a:p>
                  </a:txBody>
                  <a:tcPr anchor="ctr"/>
                </a:tc>
                <a:tc>
                  <a:txBody>
                    <a:bodyPr/>
                    <a:lstStyle/>
                    <a:p>
                      <a:pPr algn="ctr"/>
                      <a:r>
                        <a:rPr lang="en-US" sz="1050" dirty="0"/>
                        <a:t>70.516</a:t>
                      </a:r>
                    </a:p>
                  </a:txBody>
                  <a:tcPr anchor="ctr"/>
                </a:tc>
                <a:tc>
                  <a:txBody>
                    <a:bodyPr/>
                    <a:lstStyle/>
                    <a:p>
                      <a:pPr algn="ctr"/>
                      <a:r>
                        <a:rPr lang="en-US" sz="1050" dirty="0"/>
                        <a:t>45.956%</a:t>
                      </a:r>
                    </a:p>
                  </a:txBody>
                  <a:tcPr anchor="ctr"/>
                </a:tc>
                <a:extLst>
                  <a:ext uri="{0D108BD9-81ED-4DB2-BD59-A6C34878D82A}">
                    <a16:rowId xmlns:a16="http://schemas.microsoft.com/office/drawing/2014/main" val="1499658011"/>
                  </a:ext>
                </a:extLst>
              </a:tr>
              <a:tr h="193802">
                <a:tc vMerge="1">
                  <a:txBody>
                    <a:bodyPr/>
                    <a:lstStyle/>
                    <a:p>
                      <a:pPr algn="ctr"/>
                      <a:endParaRPr lang="en-US" dirty="0"/>
                    </a:p>
                  </a:txBody>
                  <a:tcPr/>
                </a:tc>
                <a:tc>
                  <a:txBody>
                    <a:bodyPr/>
                    <a:lstStyle/>
                    <a:p>
                      <a:pPr algn="ctr"/>
                      <a:r>
                        <a:rPr lang="en-US" sz="1050" dirty="0"/>
                        <a:t>Valid</a:t>
                      </a:r>
                    </a:p>
                  </a:txBody>
                  <a:tcPr anchor="ctr"/>
                </a:tc>
                <a:tc>
                  <a:txBody>
                    <a:bodyPr/>
                    <a:lstStyle/>
                    <a:p>
                      <a:pPr algn="ctr"/>
                      <a:r>
                        <a:rPr lang="en-US" sz="1050" dirty="0"/>
                        <a:t>56.688%</a:t>
                      </a:r>
                    </a:p>
                  </a:txBody>
                  <a:tcPr anchor="ctr"/>
                </a:tc>
                <a:tc>
                  <a:txBody>
                    <a:bodyPr/>
                    <a:lstStyle/>
                    <a:p>
                      <a:pPr algn="ctr"/>
                      <a:r>
                        <a:rPr lang="en-US" sz="1050" dirty="0"/>
                        <a:t>56.37%</a:t>
                      </a:r>
                    </a:p>
                  </a:txBody>
                  <a:tcPr anchor="ctr"/>
                </a:tc>
                <a:tc>
                  <a:txBody>
                    <a:bodyPr/>
                    <a:lstStyle/>
                    <a:p>
                      <a:pPr algn="ctr"/>
                      <a:r>
                        <a:rPr lang="en-US" sz="1050" dirty="0"/>
                        <a:t>60.191</a:t>
                      </a:r>
                    </a:p>
                  </a:txBody>
                  <a:tcPr anchor="ctr"/>
                </a:tc>
                <a:tc>
                  <a:txBody>
                    <a:bodyPr/>
                    <a:lstStyle/>
                    <a:p>
                      <a:pPr algn="ctr"/>
                      <a:r>
                        <a:rPr lang="en-US" sz="1050" dirty="0"/>
                        <a:t>40.764%</a:t>
                      </a:r>
                    </a:p>
                  </a:txBody>
                  <a:tcPr anchor="ctr"/>
                </a:tc>
                <a:extLst>
                  <a:ext uri="{0D108BD9-81ED-4DB2-BD59-A6C34878D82A}">
                    <a16:rowId xmlns:a16="http://schemas.microsoft.com/office/drawing/2014/main" val="1422130376"/>
                  </a:ext>
                </a:extLst>
              </a:tr>
              <a:tr h="193802">
                <a:tc vMerge="1">
                  <a:txBody>
                    <a:bodyPr/>
                    <a:lstStyle/>
                    <a:p>
                      <a:pPr algn="ctr"/>
                      <a:endParaRPr lang="en-US" dirty="0"/>
                    </a:p>
                  </a:txBody>
                  <a:tcPr/>
                </a:tc>
                <a:tc>
                  <a:txBody>
                    <a:bodyPr/>
                    <a:lstStyle/>
                    <a:p>
                      <a:pPr algn="ctr"/>
                      <a:r>
                        <a:rPr lang="en-US" sz="1050" dirty="0"/>
                        <a:t>Test</a:t>
                      </a:r>
                    </a:p>
                  </a:txBody>
                  <a:tcPr anchor="ctr"/>
                </a:tc>
                <a:tc>
                  <a:txBody>
                    <a:bodyPr/>
                    <a:lstStyle/>
                    <a:p>
                      <a:pPr algn="ctr"/>
                      <a:r>
                        <a:rPr lang="en-US" sz="1050" dirty="0"/>
                        <a:t>63.75%</a:t>
                      </a:r>
                    </a:p>
                  </a:txBody>
                  <a:tcPr anchor="ctr"/>
                </a:tc>
                <a:tc>
                  <a:txBody>
                    <a:bodyPr/>
                    <a:lstStyle/>
                    <a:p>
                      <a:pPr algn="ctr"/>
                      <a:r>
                        <a:rPr lang="en-US" sz="1050" dirty="0"/>
                        <a:t>41.25%</a:t>
                      </a:r>
                    </a:p>
                  </a:txBody>
                  <a:tcPr anchor="ctr"/>
                </a:tc>
                <a:tc>
                  <a:txBody>
                    <a:bodyPr/>
                    <a:lstStyle/>
                    <a:p>
                      <a:pPr algn="ctr"/>
                      <a:r>
                        <a:rPr lang="en-US" sz="1050" dirty="0"/>
                        <a:t>63.75</a:t>
                      </a:r>
                    </a:p>
                  </a:txBody>
                  <a:tcPr anchor="ctr"/>
                </a:tc>
                <a:tc>
                  <a:txBody>
                    <a:bodyPr/>
                    <a:lstStyle/>
                    <a:p>
                      <a:pPr algn="ctr"/>
                      <a:r>
                        <a:rPr lang="en-US" sz="1050" dirty="0"/>
                        <a:t>63.75%</a:t>
                      </a:r>
                    </a:p>
                  </a:txBody>
                  <a:tcPr anchor="ctr"/>
                </a:tc>
                <a:extLst>
                  <a:ext uri="{0D108BD9-81ED-4DB2-BD59-A6C34878D82A}">
                    <a16:rowId xmlns:a16="http://schemas.microsoft.com/office/drawing/2014/main" val="2916603570"/>
                  </a:ext>
                </a:extLst>
              </a:tr>
              <a:tr h="193802">
                <a:tc rowSpan="3">
                  <a:txBody>
                    <a:bodyPr/>
                    <a:lstStyle/>
                    <a:p>
                      <a:pPr algn="ctr"/>
                      <a:r>
                        <a:rPr lang="en-US" sz="1050" dirty="0"/>
                        <a:t>Batch 32</a:t>
                      </a:r>
                    </a:p>
                  </a:txBody>
                  <a:tcPr anchor="ctr"/>
                </a:tc>
                <a:tc>
                  <a:txBody>
                    <a:bodyPr/>
                    <a:lstStyle/>
                    <a:p>
                      <a:pPr algn="ctr"/>
                      <a:r>
                        <a:rPr lang="en-US" sz="1050" dirty="0"/>
                        <a:t>Train</a:t>
                      </a:r>
                    </a:p>
                  </a:txBody>
                  <a:tcPr anchor="ctr"/>
                </a:tc>
                <a:tc>
                  <a:txBody>
                    <a:bodyPr/>
                    <a:lstStyle/>
                    <a:p>
                      <a:pPr algn="ctr"/>
                      <a:r>
                        <a:rPr lang="en-US" sz="1050" dirty="0"/>
                        <a:t>64.675%</a:t>
                      </a:r>
                    </a:p>
                  </a:txBody>
                  <a:tcPr anchor="ctr"/>
                </a:tc>
                <a:tc>
                  <a:txBody>
                    <a:bodyPr/>
                    <a:lstStyle/>
                    <a:p>
                      <a:pPr algn="ctr"/>
                      <a:r>
                        <a:rPr lang="en-US" sz="1050" dirty="0"/>
                        <a:t>45.621%</a:t>
                      </a:r>
                    </a:p>
                  </a:txBody>
                  <a:tcPr anchor="ctr"/>
                </a:tc>
                <a:tc>
                  <a:txBody>
                    <a:bodyPr/>
                    <a:lstStyle/>
                    <a:p>
                      <a:pPr algn="ctr"/>
                      <a:r>
                        <a:rPr lang="en-US" sz="1050" dirty="0"/>
                        <a:t>63.609</a:t>
                      </a:r>
                    </a:p>
                  </a:txBody>
                  <a:tcPr anchor="ctr"/>
                </a:tc>
                <a:tc>
                  <a:txBody>
                    <a:bodyPr/>
                    <a:lstStyle/>
                    <a:p>
                      <a:pPr algn="ctr"/>
                      <a:r>
                        <a:rPr lang="en-US" sz="1050" dirty="0"/>
                        <a:t>74.911%</a:t>
                      </a:r>
                    </a:p>
                  </a:txBody>
                  <a:tcPr anchor="ctr"/>
                </a:tc>
                <a:extLst>
                  <a:ext uri="{0D108BD9-81ED-4DB2-BD59-A6C34878D82A}">
                    <a16:rowId xmlns:a16="http://schemas.microsoft.com/office/drawing/2014/main" val="2678523479"/>
                  </a:ext>
                </a:extLst>
              </a:tr>
              <a:tr h="193802">
                <a:tc vMerge="1">
                  <a:txBody>
                    <a:bodyPr/>
                    <a:lstStyle/>
                    <a:p>
                      <a:pPr algn="ctr"/>
                      <a:endParaRPr lang="en-US" dirty="0"/>
                    </a:p>
                  </a:txBody>
                  <a:tcPr/>
                </a:tc>
                <a:tc>
                  <a:txBody>
                    <a:bodyPr/>
                    <a:lstStyle/>
                    <a:p>
                      <a:pPr algn="ctr"/>
                      <a:r>
                        <a:rPr lang="en-US" sz="1050" dirty="0"/>
                        <a:t>Valid</a:t>
                      </a:r>
                    </a:p>
                  </a:txBody>
                  <a:tcPr anchor="ctr"/>
                </a:tc>
                <a:tc>
                  <a:txBody>
                    <a:bodyPr/>
                    <a:lstStyle/>
                    <a:p>
                      <a:pPr algn="ctr"/>
                      <a:r>
                        <a:rPr lang="en-US" sz="1050" dirty="0"/>
                        <a:t>55.705%</a:t>
                      </a:r>
                    </a:p>
                  </a:txBody>
                  <a:tcPr anchor="ctr"/>
                </a:tc>
                <a:tc>
                  <a:txBody>
                    <a:bodyPr/>
                    <a:lstStyle/>
                    <a:p>
                      <a:pPr algn="ctr"/>
                      <a:r>
                        <a:rPr lang="en-US" sz="1050" dirty="0"/>
                        <a:t>39.933%</a:t>
                      </a:r>
                    </a:p>
                  </a:txBody>
                  <a:tcPr anchor="ctr"/>
                </a:tc>
                <a:tc>
                  <a:txBody>
                    <a:bodyPr/>
                    <a:lstStyle/>
                    <a:p>
                      <a:pPr algn="ctr"/>
                      <a:r>
                        <a:rPr lang="en-US" sz="1050" dirty="0"/>
                        <a:t>54.362</a:t>
                      </a:r>
                    </a:p>
                  </a:txBody>
                  <a:tcPr anchor="ctr"/>
                </a:tc>
                <a:tc>
                  <a:txBody>
                    <a:bodyPr/>
                    <a:lstStyle/>
                    <a:p>
                      <a:pPr algn="ctr"/>
                      <a:r>
                        <a:rPr lang="en-US" sz="1050" dirty="0"/>
                        <a:t>58.389%</a:t>
                      </a:r>
                    </a:p>
                  </a:txBody>
                  <a:tcPr anchor="ctr"/>
                </a:tc>
                <a:extLst>
                  <a:ext uri="{0D108BD9-81ED-4DB2-BD59-A6C34878D82A}">
                    <a16:rowId xmlns:a16="http://schemas.microsoft.com/office/drawing/2014/main" val="3375209314"/>
                  </a:ext>
                </a:extLst>
              </a:tr>
              <a:tr h="193802">
                <a:tc vMerge="1">
                  <a:txBody>
                    <a:bodyPr/>
                    <a:lstStyle/>
                    <a:p>
                      <a:pPr algn="ctr"/>
                      <a:endParaRPr lang="en-US" dirty="0"/>
                    </a:p>
                  </a:txBody>
                  <a:tcPr/>
                </a:tc>
                <a:tc>
                  <a:txBody>
                    <a:bodyPr/>
                    <a:lstStyle/>
                    <a:p>
                      <a:pPr algn="ctr"/>
                      <a:r>
                        <a:rPr lang="en-US" sz="1050" dirty="0"/>
                        <a:t>Test</a:t>
                      </a:r>
                    </a:p>
                  </a:txBody>
                  <a:tcPr anchor="ctr"/>
                </a:tc>
                <a:tc>
                  <a:txBody>
                    <a:bodyPr/>
                    <a:lstStyle/>
                    <a:p>
                      <a:pPr algn="ctr"/>
                      <a:r>
                        <a:rPr lang="en-US" sz="1050" dirty="0"/>
                        <a:t>57.5%</a:t>
                      </a:r>
                    </a:p>
                  </a:txBody>
                  <a:tcPr anchor="ctr"/>
                </a:tc>
                <a:tc>
                  <a:txBody>
                    <a:bodyPr/>
                    <a:lstStyle/>
                    <a:p>
                      <a:pPr algn="ctr"/>
                      <a:r>
                        <a:rPr lang="en-US" sz="1050" dirty="0"/>
                        <a:t>40%</a:t>
                      </a:r>
                    </a:p>
                  </a:txBody>
                  <a:tcPr anchor="ctr"/>
                </a:tc>
                <a:tc>
                  <a:txBody>
                    <a:bodyPr/>
                    <a:lstStyle/>
                    <a:p>
                      <a:pPr algn="ctr"/>
                      <a:r>
                        <a:rPr lang="en-US" sz="1050" dirty="0"/>
                        <a:t>63.125</a:t>
                      </a:r>
                    </a:p>
                  </a:txBody>
                  <a:tcPr anchor="ctr"/>
                </a:tc>
                <a:tc>
                  <a:txBody>
                    <a:bodyPr/>
                    <a:lstStyle/>
                    <a:p>
                      <a:pPr algn="ctr"/>
                      <a:r>
                        <a:rPr lang="en-US" sz="1050" dirty="0"/>
                        <a:t>62.5%</a:t>
                      </a:r>
                    </a:p>
                  </a:txBody>
                  <a:tcPr anchor="ctr"/>
                </a:tc>
                <a:extLst>
                  <a:ext uri="{0D108BD9-81ED-4DB2-BD59-A6C34878D82A}">
                    <a16:rowId xmlns:a16="http://schemas.microsoft.com/office/drawing/2014/main" val="4239936947"/>
                  </a:ext>
                </a:extLst>
              </a:tr>
            </a:tbl>
          </a:graphicData>
        </a:graphic>
      </p:graphicFrame>
      <p:sp>
        <p:nvSpPr>
          <p:cNvPr id="20" name="TextBox 19">
            <a:extLst>
              <a:ext uri="{FF2B5EF4-FFF2-40B4-BE49-F238E27FC236}">
                <a16:creationId xmlns:a16="http://schemas.microsoft.com/office/drawing/2014/main" id="{E310A8D1-718B-9B1F-AAD4-581D4A462762}"/>
              </a:ext>
            </a:extLst>
          </p:cNvPr>
          <p:cNvSpPr txBox="1"/>
          <p:nvPr/>
        </p:nvSpPr>
        <p:spPr>
          <a:xfrm>
            <a:off x="3997924" y="1255168"/>
            <a:ext cx="1769423" cy="253916"/>
          </a:xfrm>
          <a:prstGeom prst="rect">
            <a:avLst/>
          </a:prstGeom>
          <a:noFill/>
        </p:spPr>
        <p:txBody>
          <a:bodyPr wrap="square" rtlCol="0">
            <a:spAutoFit/>
          </a:bodyPr>
          <a:lstStyle/>
          <a:p>
            <a:r>
              <a:rPr lang="en-US" sz="1050" b="1" dirty="0">
                <a:solidFill>
                  <a:schemeClr val="bg1"/>
                </a:solidFill>
              </a:rPr>
              <a:t>Uniform 10</a:t>
            </a:r>
          </a:p>
        </p:txBody>
      </p:sp>
      <p:pic>
        <p:nvPicPr>
          <p:cNvPr id="8" name="Picture 7" descr="A screenshot of a graph&#10;&#10;Description automatically generated">
            <a:extLst>
              <a:ext uri="{FF2B5EF4-FFF2-40B4-BE49-F238E27FC236}">
                <a16:creationId xmlns:a16="http://schemas.microsoft.com/office/drawing/2014/main" id="{2C813FD9-3F6D-9D64-F03E-F8C090AF46E7}"/>
              </a:ext>
            </a:extLst>
          </p:cNvPr>
          <p:cNvPicPr>
            <a:picLocks noChangeAspect="1"/>
          </p:cNvPicPr>
          <p:nvPr/>
        </p:nvPicPr>
        <p:blipFill>
          <a:blip r:embed="rId4"/>
          <a:stretch>
            <a:fillRect/>
          </a:stretch>
        </p:blipFill>
        <p:spPr>
          <a:xfrm>
            <a:off x="85276" y="654623"/>
            <a:ext cx="3156234" cy="1201091"/>
          </a:xfrm>
          <a:prstGeom prst="rect">
            <a:avLst/>
          </a:prstGeom>
        </p:spPr>
      </p:pic>
      <p:sp>
        <p:nvSpPr>
          <p:cNvPr id="3" name="TextBox 2">
            <a:extLst>
              <a:ext uri="{FF2B5EF4-FFF2-40B4-BE49-F238E27FC236}">
                <a16:creationId xmlns:a16="http://schemas.microsoft.com/office/drawing/2014/main" id="{F51D7D74-9891-439F-4A33-3AAF890673A8}"/>
              </a:ext>
            </a:extLst>
          </p:cNvPr>
          <p:cNvSpPr txBox="1"/>
          <p:nvPr/>
        </p:nvSpPr>
        <p:spPr>
          <a:xfrm>
            <a:off x="841690" y="1198862"/>
            <a:ext cx="1769423" cy="253916"/>
          </a:xfrm>
          <a:prstGeom prst="rect">
            <a:avLst/>
          </a:prstGeom>
          <a:noFill/>
        </p:spPr>
        <p:txBody>
          <a:bodyPr wrap="square" rtlCol="0">
            <a:spAutoFit/>
          </a:bodyPr>
          <a:lstStyle/>
          <a:p>
            <a:r>
              <a:rPr lang="en-US" sz="1050" b="1" dirty="0">
                <a:solidFill>
                  <a:schemeClr val="bg1"/>
                </a:solidFill>
              </a:rPr>
              <a:t>Uniform 5</a:t>
            </a:r>
          </a:p>
        </p:txBody>
      </p:sp>
      <p:pic>
        <p:nvPicPr>
          <p:cNvPr id="15" name="Picture 14" descr="A screenshot of a graph&#10;&#10;Description automatically generated">
            <a:extLst>
              <a:ext uri="{FF2B5EF4-FFF2-40B4-BE49-F238E27FC236}">
                <a16:creationId xmlns:a16="http://schemas.microsoft.com/office/drawing/2014/main" id="{98815C80-1F61-DB1D-73BF-D6F382BEA211}"/>
              </a:ext>
            </a:extLst>
          </p:cNvPr>
          <p:cNvPicPr>
            <a:picLocks noChangeAspect="1"/>
          </p:cNvPicPr>
          <p:nvPr/>
        </p:nvPicPr>
        <p:blipFill>
          <a:blip r:embed="rId5"/>
          <a:stretch>
            <a:fillRect/>
          </a:stretch>
        </p:blipFill>
        <p:spPr>
          <a:xfrm>
            <a:off x="42637" y="2053780"/>
            <a:ext cx="3156234" cy="1113289"/>
          </a:xfrm>
          <a:prstGeom prst="rect">
            <a:avLst/>
          </a:prstGeom>
        </p:spPr>
      </p:pic>
      <p:sp>
        <p:nvSpPr>
          <p:cNvPr id="6" name="TextBox 5">
            <a:extLst>
              <a:ext uri="{FF2B5EF4-FFF2-40B4-BE49-F238E27FC236}">
                <a16:creationId xmlns:a16="http://schemas.microsoft.com/office/drawing/2014/main" id="{54EC4BCE-6AFC-FA54-3BDE-022A7BB64AC3}"/>
              </a:ext>
            </a:extLst>
          </p:cNvPr>
          <p:cNvSpPr txBox="1"/>
          <p:nvPr/>
        </p:nvSpPr>
        <p:spPr>
          <a:xfrm>
            <a:off x="621941" y="2557562"/>
            <a:ext cx="1769423" cy="253916"/>
          </a:xfrm>
          <a:prstGeom prst="rect">
            <a:avLst/>
          </a:prstGeom>
          <a:noFill/>
        </p:spPr>
        <p:txBody>
          <a:bodyPr wrap="square" rtlCol="0">
            <a:spAutoFit/>
          </a:bodyPr>
          <a:lstStyle/>
          <a:p>
            <a:r>
              <a:rPr lang="en-US" sz="1050" b="1" dirty="0">
                <a:solidFill>
                  <a:schemeClr val="bg1"/>
                </a:solidFill>
              </a:rPr>
              <a:t>Normal 5</a:t>
            </a:r>
          </a:p>
        </p:txBody>
      </p:sp>
      <p:pic>
        <p:nvPicPr>
          <p:cNvPr id="7" name="Picture 6" descr="A graph of different colored lines&#10;&#10;Description automatically generated">
            <a:extLst>
              <a:ext uri="{FF2B5EF4-FFF2-40B4-BE49-F238E27FC236}">
                <a16:creationId xmlns:a16="http://schemas.microsoft.com/office/drawing/2014/main" id="{46ACA69B-E96A-ABCD-1BD7-5509E29FE062}"/>
              </a:ext>
            </a:extLst>
          </p:cNvPr>
          <p:cNvPicPr>
            <a:picLocks noChangeAspect="1"/>
          </p:cNvPicPr>
          <p:nvPr/>
        </p:nvPicPr>
        <p:blipFill>
          <a:blip r:embed="rId6"/>
          <a:stretch>
            <a:fillRect/>
          </a:stretch>
        </p:blipFill>
        <p:spPr>
          <a:xfrm>
            <a:off x="8971024" y="664014"/>
            <a:ext cx="3220976" cy="1196636"/>
          </a:xfrm>
          <a:prstGeom prst="rect">
            <a:avLst/>
          </a:prstGeom>
        </p:spPr>
      </p:pic>
      <p:sp>
        <p:nvSpPr>
          <p:cNvPr id="10" name="TextBox 9">
            <a:extLst>
              <a:ext uri="{FF2B5EF4-FFF2-40B4-BE49-F238E27FC236}">
                <a16:creationId xmlns:a16="http://schemas.microsoft.com/office/drawing/2014/main" id="{928E5104-91B2-1A9C-8A9E-A40EF7AAEAEA}"/>
              </a:ext>
            </a:extLst>
          </p:cNvPr>
          <p:cNvSpPr txBox="1"/>
          <p:nvPr/>
        </p:nvSpPr>
        <p:spPr>
          <a:xfrm>
            <a:off x="9436482" y="1429700"/>
            <a:ext cx="1049697" cy="246221"/>
          </a:xfrm>
          <a:prstGeom prst="rect">
            <a:avLst/>
          </a:prstGeom>
          <a:noFill/>
        </p:spPr>
        <p:txBody>
          <a:bodyPr wrap="square" rtlCol="0">
            <a:spAutoFit/>
          </a:bodyPr>
          <a:lstStyle/>
          <a:p>
            <a:r>
              <a:rPr lang="en-US" sz="1000" b="1" dirty="0">
                <a:solidFill>
                  <a:schemeClr val="bg1"/>
                </a:solidFill>
              </a:rPr>
              <a:t>Uniform 10</a:t>
            </a:r>
          </a:p>
        </p:txBody>
      </p:sp>
      <p:pic>
        <p:nvPicPr>
          <p:cNvPr id="11" name="Picture 10" descr="A graph of different colored lines&#10;&#10;Description automatically generated">
            <a:extLst>
              <a:ext uri="{FF2B5EF4-FFF2-40B4-BE49-F238E27FC236}">
                <a16:creationId xmlns:a16="http://schemas.microsoft.com/office/drawing/2014/main" id="{049303B4-1ADE-0252-E90B-2764A459D692}"/>
              </a:ext>
            </a:extLst>
          </p:cNvPr>
          <p:cNvPicPr>
            <a:picLocks noChangeAspect="1"/>
          </p:cNvPicPr>
          <p:nvPr/>
        </p:nvPicPr>
        <p:blipFill>
          <a:blip r:embed="rId7"/>
          <a:stretch>
            <a:fillRect/>
          </a:stretch>
        </p:blipFill>
        <p:spPr>
          <a:xfrm>
            <a:off x="6278030" y="664014"/>
            <a:ext cx="2647769" cy="1196635"/>
          </a:xfrm>
          <a:prstGeom prst="rect">
            <a:avLst/>
          </a:prstGeom>
        </p:spPr>
      </p:pic>
      <p:sp>
        <p:nvSpPr>
          <p:cNvPr id="12" name="TextBox 11">
            <a:extLst>
              <a:ext uri="{FF2B5EF4-FFF2-40B4-BE49-F238E27FC236}">
                <a16:creationId xmlns:a16="http://schemas.microsoft.com/office/drawing/2014/main" id="{EB7FC9E3-E53E-EE41-0023-4C47B94978DC}"/>
              </a:ext>
            </a:extLst>
          </p:cNvPr>
          <p:cNvSpPr txBox="1"/>
          <p:nvPr/>
        </p:nvSpPr>
        <p:spPr>
          <a:xfrm>
            <a:off x="6928643" y="1319651"/>
            <a:ext cx="1049697" cy="246221"/>
          </a:xfrm>
          <a:prstGeom prst="rect">
            <a:avLst/>
          </a:prstGeom>
          <a:noFill/>
        </p:spPr>
        <p:txBody>
          <a:bodyPr wrap="square" rtlCol="0">
            <a:spAutoFit/>
          </a:bodyPr>
          <a:lstStyle/>
          <a:p>
            <a:r>
              <a:rPr lang="en-US" sz="1000" b="1" dirty="0">
                <a:solidFill>
                  <a:schemeClr val="bg1"/>
                </a:solidFill>
              </a:rPr>
              <a:t>Uniform 5</a:t>
            </a:r>
          </a:p>
        </p:txBody>
      </p:sp>
      <p:sp>
        <p:nvSpPr>
          <p:cNvPr id="13" name="Title 1">
            <a:extLst>
              <a:ext uri="{FF2B5EF4-FFF2-40B4-BE49-F238E27FC236}">
                <a16:creationId xmlns:a16="http://schemas.microsoft.com/office/drawing/2014/main" id="{D7D9FEBD-4336-71B9-1970-ADFAC2385549}"/>
              </a:ext>
            </a:extLst>
          </p:cNvPr>
          <p:cNvSpPr txBox="1">
            <a:spLocks/>
          </p:cNvSpPr>
          <p:nvPr/>
        </p:nvSpPr>
        <p:spPr>
          <a:xfrm>
            <a:off x="6212273" y="119477"/>
            <a:ext cx="6370748" cy="655637"/>
          </a:xfrm>
          <a:prstGeom prst="rect">
            <a:avLst/>
          </a:prstGeom>
        </p:spPr>
        <p:txBody>
          <a:bodyPr vert="horz" lIns="0" tIns="0" rIns="0" bIns="0" rtlCol="0" anchor="t" anchorCtr="0">
            <a:normAutofit fontScale="97500"/>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sz="1400" b="1" dirty="0" err="1"/>
              <a:t>Kaiming</a:t>
            </a:r>
            <a:r>
              <a:rPr lang="en-US" sz="1400" b="1" dirty="0"/>
              <a:t> Uniform/Normal, Multi-step </a:t>
            </a:r>
            <a:r>
              <a:rPr lang="en-US" sz="1400" b="1" dirty="0" err="1"/>
              <a:t>lr</a:t>
            </a:r>
            <a:r>
              <a:rPr lang="en-US" sz="1400" b="1" dirty="0"/>
              <a:t> num of epochs 5&amp;10</a:t>
            </a:r>
          </a:p>
        </p:txBody>
      </p:sp>
      <p:pic>
        <p:nvPicPr>
          <p:cNvPr id="17" name="Picture 16" descr="A screenshot of a graph&#10;&#10;Description automatically generated">
            <a:extLst>
              <a:ext uri="{FF2B5EF4-FFF2-40B4-BE49-F238E27FC236}">
                <a16:creationId xmlns:a16="http://schemas.microsoft.com/office/drawing/2014/main" id="{0C8CA7C6-A29C-97E5-2272-21C32391744F}"/>
              </a:ext>
            </a:extLst>
          </p:cNvPr>
          <p:cNvPicPr>
            <a:picLocks noChangeAspect="1"/>
          </p:cNvPicPr>
          <p:nvPr/>
        </p:nvPicPr>
        <p:blipFill>
          <a:blip r:embed="rId8"/>
          <a:stretch>
            <a:fillRect/>
          </a:stretch>
        </p:blipFill>
        <p:spPr>
          <a:xfrm>
            <a:off x="6321522" y="2000410"/>
            <a:ext cx="2524766" cy="1148140"/>
          </a:xfrm>
          <a:prstGeom prst="rect">
            <a:avLst/>
          </a:prstGeom>
        </p:spPr>
      </p:pic>
      <p:sp>
        <p:nvSpPr>
          <p:cNvPr id="19" name="TextBox 18">
            <a:extLst>
              <a:ext uri="{FF2B5EF4-FFF2-40B4-BE49-F238E27FC236}">
                <a16:creationId xmlns:a16="http://schemas.microsoft.com/office/drawing/2014/main" id="{3B83E73C-ECE9-BECC-CD84-D971CB55DD8E}"/>
              </a:ext>
            </a:extLst>
          </p:cNvPr>
          <p:cNvSpPr txBox="1"/>
          <p:nvPr/>
        </p:nvSpPr>
        <p:spPr>
          <a:xfrm>
            <a:off x="6775748" y="2514797"/>
            <a:ext cx="1018469" cy="261610"/>
          </a:xfrm>
          <a:prstGeom prst="rect">
            <a:avLst/>
          </a:prstGeom>
          <a:noFill/>
        </p:spPr>
        <p:txBody>
          <a:bodyPr wrap="square" rtlCol="0">
            <a:spAutoFit/>
          </a:bodyPr>
          <a:lstStyle/>
          <a:p>
            <a:r>
              <a:rPr lang="en-US" sz="1100" b="1" dirty="0">
                <a:solidFill>
                  <a:schemeClr val="bg1"/>
                </a:solidFill>
              </a:rPr>
              <a:t>Normal 5</a:t>
            </a:r>
          </a:p>
        </p:txBody>
      </p:sp>
      <p:pic>
        <p:nvPicPr>
          <p:cNvPr id="21" name="Picture 20" descr="A graph of different colored lines&#10;&#10;Description automatically generated">
            <a:extLst>
              <a:ext uri="{FF2B5EF4-FFF2-40B4-BE49-F238E27FC236}">
                <a16:creationId xmlns:a16="http://schemas.microsoft.com/office/drawing/2014/main" id="{17A98C56-3B1E-5F40-2AF9-A3CA8081C744}"/>
              </a:ext>
            </a:extLst>
          </p:cNvPr>
          <p:cNvPicPr>
            <a:picLocks noChangeAspect="1"/>
          </p:cNvPicPr>
          <p:nvPr/>
        </p:nvPicPr>
        <p:blipFill>
          <a:blip r:embed="rId9"/>
          <a:stretch>
            <a:fillRect/>
          </a:stretch>
        </p:blipFill>
        <p:spPr>
          <a:xfrm>
            <a:off x="8971023" y="2000410"/>
            <a:ext cx="3178339" cy="1181976"/>
          </a:xfrm>
          <a:prstGeom prst="rect">
            <a:avLst/>
          </a:prstGeom>
        </p:spPr>
      </p:pic>
      <p:sp>
        <p:nvSpPr>
          <p:cNvPr id="16" name="TextBox 15">
            <a:extLst>
              <a:ext uri="{FF2B5EF4-FFF2-40B4-BE49-F238E27FC236}">
                <a16:creationId xmlns:a16="http://schemas.microsoft.com/office/drawing/2014/main" id="{7084DDCB-300F-1522-ED69-F3C122F725FA}"/>
              </a:ext>
            </a:extLst>
          </p:cNvPr>
          <p:cNvSpPr txBox="1"/>
          <p:nvPr/>
        </p:nvSpPr>
        <p:spPr>
          <a:xfrm>
            <a:off x="9331546" y="2514798"/>
            <a:ext cx="1018469" cy="261610"/>
          </a:xfrm>
          <a:prstGeom prst="rect">
            <a:avLst/>
          </a:prstGeom>
          <a:noFill/>
        </p:spPr>
        <p:txBody>
          <a:bodyPr wrap="square" rtlCol="0">
            <a:spAutoFit/>
          </a:bodyPr>
          <a:lstStyle/>
          <a:p>
            <a:r>
              <a:rPr lang="en-US" sz="1100" b="1" dirty="0">
                <a:solidFill>
                  <a:schemeClr val="bg1"/>
                </a:solidFill>
              </a:rPr>
              <a:t>Normal 10</a:t>
            </a:r>
          </a:p>
        </p:txBody>
      </p:sp>
      <p:graphicFrame>
        <p:nvGraphicFramePr>
          <p:cNvPr id="22" name="Table 21">
            <a:extLst>
              <a:ext uri="{FF2B5EF4-FFF2-40B4-BE49-F238E27FC236}">
                <a16:creationId xmlns:a16="http://schemas.microsoft.com/office/drawing/2014/main" id="{FBB9A3A1-D571-EA67-18DE-46B799C6B22F}"/>
              </a:ext>
            </a:extLst>
          </p:cNvPr>
          <p:cNvGraphicFramePr>
            <a:graphicFrameLocks noGrp="1"/>
          </p:cNvGraphicFramePr>
          <p:nvPr>
            <p:extLst>
              <p:ext uri="{D42A27DB-BD31-4B8C-83A1-F6EECF244321}">
                <p14:modId xmlns:p14="http://schemas.microsoft.com/office/powerpoint/2010/main" val="3917635419"/>
              </p:ext>
            </p:extLst>
          </p:nvPr>
        </p:nvGraphicFramePr>
        <p:xfrm>
          <a:off x="6310288" y="3637803"/>
          <a:ext cx="5747034" cy="2766060"/>
        </p:xfrm>
        <a:graphic>
          <a:graphicData uri="http://schemas.openxmlformats.org/drawingml/2006/table">
            <a:tbl>
              <a:tblPr firstRow="1" bandRow="1">
                <a:tableStyleId>{93296810-A885-4BE3-A3E7-6D5BEEA58F35}</a:tableStyleId>
              </a:tblPr>
              <a:tblGrid>
                <a:gridCol w="957839">
                  <a:extLst>
                    <a:ext uri="{9D8B030D-6E8A-4147-A177-3AD203B41FA5}">
                      <a16:colId xmlns:a16="http://schemas.microsoft.com/office/drawing/2014/main" val="630882363"/>
                    </a:ext>
                  </a:extLst>
                </a:gridCol>
                <a:gridCol w="957839">
                  <a:extLst>
                    <a:ext uri="{9D8B030D-6E8A-4147-A177-3AD203B41FA5}">
                      <a16:colId xmlns:a16="http://schemas.microsoft.com/office/drawing/2014/main" val="255021557"/>
                    </a:ext>
                  </a:extLst>
                </a:gridCol>
                <a:gridCol w="957839">
                  <a:extLst>
                    <a:ext uri="{9D8B030D-6E8A-4147-A177-3AD203B41FA5}">
                      <a16:colId xmlns:a16="http://schemas.microsoft.com/office/drawing/2014/main" val="3004315823"/>
                    </a:ext>
                  </a:extLst>
                </a:gridCol>
                <a:gridCol w="957839">
                  <a:extLst>
                    <a:ext uri="{9D8B030D-6E8A-4147-A177-3AD203B41FA5}">
                      <a16:colId xmlns:a16="http://schemas.microsoft.com/office/drawing/2014/main" val="1562499814"/>
                    </a:ext>
                  </a:extLst>
                </a:gridCol>
                <a:gridCol w="957839">
                  <a:extLst>
                    <a:ext uri="{9D8B030D-6E8A-4147-A177-3AD203B41FA5}">
                      <a16:colId xmlns:a16="http://schemas.microsoft.com/office/drawing/2014/main" val="3310881944"/>
                    </a:ext>
                  </a:extLst>
                </a:gridCol>
                <a:gridCol w="957839">
                  <a:extLst>
                    <a:ext uri="{9D8B030D-6E8A-4147-A177-3AD203B41FA5}">
                      <a16:colId xmlns:a16="http://schemas.microsoft.com/office/drawing/2014/main" val="3698147941"/>
                    </a:ext>
                  </a:extLst>
                </a:gridCol>
              </a:tblGrid>
              <a:tr h="251460">
                <a:tc rowSpan="2" gridSpan="2">
                  <a:txBody>
                    <a:bodyPr/>
                    <a:lstStyle/>
                    <a:p>
                      <a:pPr algn="ctr"/>
                      <a:r>
                        <a:rPr lang="en-US" sz="1050" dirty="0" err="1"/>
                        <a:t>Kaiming</a:t>
                      </a:r>
                      <a:endParaRPr lang="en-US" sz="1050" dirty="0"/>
                    </a:p>
                  </a:txBody>
                  <a:tcPr anchor="ctr"/>
                </a:tc>
                <a:tc rowSpan="2" hMerge="1">
                  <a:txBody>
                    <a:bodyPr/>
                    <a:lstStyle/>
                    <a:p>
                      <a:endParaRPr dirty="0"/>
                    </a:p>
                  </a:txBody>
                  <a:tcPr anchor="ctr"/>
                </a:tc>
                <a:tc gridSpan="2">
                  <a:txBody>
                    <a:bodyPr/>
                    <a:lstStyle/>
                    <a:p>
                      <a:pPr algn="ctr"/>
                      <a:r>
                        <a:rPr lang="en-US" sz="1050" dirty="0"/>
                        <a:t>Uniform</a:t>
                      </a:r>
                    </a:p>
                  </a:txBody>
                  <a:tcPr/>
                </a:tc>
                <a:tc hMerge="1">
                  <a:txBody>
                    <a:bodyPr/>
                    <a:lstStyle/>
                    <a:p>
                      <a:endParaRPr lang="en-US" dirty="0"/>
                    </a:p>
                  </a:txBody>
                  <a:tcPr/>
                </a:tc>
                <a:tc gridSpan="2">
                  <a:txBody>
                    <a:bodyPr/>
                    <a:lstStyle/>
                    <a:p>
                      <a:pPr algn="ctr"/>
                      <a:r>
                        <a:rPr lang="en-US" sz="1050" dirty="0"/>
                        <a:t>Normal</a:t>
                      </a:r>
                    </a:p>
                  </a:txBody>
                  <a:tcPr/>
                </a:tc>
                <a:tc hMerge="1">
                  <a:txBody>
                    <a:bodyPr/>
                    <a:lstStyle/>
                    <a:p>
                      <a:endParaRPr lang="en-US" dirty="0"/>
                    </a:p>
                  </a:txBody>
                  <a:tcPr/>
                </a:tc>
                <a:extLst>
                  <a:ext uri="{0D108BD9-81ED-4DB2-BD59-A6C34878D82A}">
                    <a16:rowId xmlns:a16="http://schemas.microsoft.com/office/drawing/2014/main" val="3179502467"/>
                  </a:ext>
                </a:extLst>
              </a:tr>
              <a:tr h="251460">
                <a:tc gridSpan="2" vMerge="1">
                  <a:txBody>
                    <a:bodyPr/>
                    <a:lstStyle/>
                    <a:p>
                      <a:endParaRPr lang="en-US"/>
                    </a:p>
                  </a:txBody>
                  <a:tcPr/>
                </a:tc>
                <a:tc hMerge="1" vMerge="1">
                  <a:txBody>
                    <a:bodyPr/>
                    <a:lstStyle/>
                    <a:p>
                      <a:endParaRPr lang="en-US" dirty="0"/>
                    </a:p>
                  </a:txBody>
                  <a:tcPr/>
                </a:tc>
                <a:tc>
                  <a:txBody>
                    <a:bodyPr/>
                    <a:lstStyle/>
                    <a:p>
                      <a:pPr algn="ctr"/>
                      <a:r>
                        <a:rPr lang="en-US" sz="1050" dirty="0"/>
                        <a:t>5</a:t>
                      </a:r>
                    </a:p>
                  </a:txBody>
                  <a:tcPr anchor="ctr"/>
                </a:tc>
                <a:tc>
                  <a:txBody>
                    <a:bodyPr/>
                    <a:lstStyle/>
                    <a:p>
                      <a:pPr algn="ctr"/>
                      <a:r>
                        <a:rPr lang="en-US" sz="1050" dirty="0"/>
                        <a:t>10</a:t>
                      </a:r>
                    </a:p>
                  </a:txBody>
                  <a:tcPr anchor="ctr"/>
                </a:tc>
                <a:tc>
                  <a:txBody>
                    <a:bodyPr/>
                    <a:lstStyle/>
                    <a:p>
                      <a:pPr algn="ctr"/>
                      <a:r>
                        <a:rPr lang="en-US" sz="1050" dirty="0"/>
                        <a:t>5</a:t>
                      </a:r>
                    </a:p>
                  </a:txBody>
                  <a:tcPr anchor="ctr"/>
                </a:tc>
                <a:tc>
                  <a:txBody>
                    <a:bodyPr/>
                    <a:lstStyle/>
                    <a:p>
                      <a:pPr algn="ctr"/>
                      <a:r>
                        <a:rPr lang="en-US" sz="1050" dirty="0"/>
                        <a:t>10</a:t>
                      </a:r>
                    </a:p>
                  </a:txBody>
                  <a:tcPr anchor="ctr"/>
                </a:tc>
                <a:extLst>
                  <a:ext uri="{0D108BD9-81ED-4DB2-BD59-A6C34878D82A}">
                    <a16:rowId xmlns:a16="http://schemas.microsoft.com/office/drawing/2014/main" val="834881268"/>
                  </a:ext>
                </a:extLst>
              </a:tr>
              <a:tr h="251460">
                <a:tc rowSpan="3">
                  <a:txBody>
                    <a:bodyPr/>
                    <a:lstStyle/>
                    <a:p>
                      <a:pPr algn="ctr"/>
                      <a:r>
                        <a:rPr lang="en-US" sz="1050" dirty="0"/>
                        <a:t>Batch 8</a:t>
                      </a:r>
                    </a:p>
                  </a:txBody>
                  <a:tcPr anchor="ctr"/>
                </a:tc>
                <a:tc>
                  <a:txBody>
                    <a:bodyPr/>
                    <a:lstStyle/>
                    <a:p>
                      <a:pPr algn="ctr"/>
                      <a:r>
                        <a:rPr lang="en-US" sz="1050" dirty="0"/>
                        <a:t>Train</a:t>
                      </a:r>
                    </a:p>
                  </a:txBody>
                  <a:tcPr anchor="ctr"/>
                </a:tc>
                <a:tc>
                  <a:txBody>
                    <a:bodyPr/>
                    <a:lstStyle/>
                    <a:p>
                      <a:pPr algn="ctr"/>
                      <a:r>
                        <a:rPr lang="en-US" sz="1050" dirty="0"/>
                        <a:t>75.029%</a:t>
                      </a:r>
                    </a:p>
                  </a:txBody>
                  <a:tcPr anchor="ctr"/>
                </a:tc>
                <a:tc>
                  <a:txBody>
                    <a:bodyPr/>
                    <a:lstStyle/>
                    <a:p>
                      <a:pPr algn="ctr"/>
                      <a:r>
                        <a:rPr lang="en-US" sz="1050" dirty="0"/>
                        <a:t>79.116%</a:t>
                      </a:r>
                    </a:p>
                  </a:txBody>
                  <a:tcPr anchor="ctr"/>
                </a:tc>
                <a:tc>
                  <a:txBody>
                    <a:bodyPr/>
                    <a:lstStyle/>
                    <a:p>
                      <a:pPr algn="ctr"/>
                      <a:r>
                        <a:rPr lang="en-US" sz="1050" dirty="0"/>
                        <a:t>77.596%</a:t>
                      </a:r>
                    </a:p>
                  </a:txBody>
                  <a:tcPr anchor="ctr"/>
                </a:tc>
                <a:tc>
                  <a:txBody>
                    <a:bodyPr/>
                    <a:lstStyle/>
                    <a:p>
                      <a:pPr algn="ctr"/>
                      <a:r>
                        <a:rPr lang="en-US" sz="1050" dirty="0"/>
                        <a:t>78.88%</a:t>
                      </a:r>
                    </a:p>
                  </a:txBody>
                  <a:tcPr anchor="ctr"/>
                </a:tc>
                <a:extLst>
                  <a:ext uri="{0D108BD9-81ED-4DB2-BD59-A6C34878D82A}">
                    <a16:rowId xmlns:a16="http://schemas.microsoft.com/office/drawing/2014/main" val="533424877"/>
                  </a:ext>
                </a:extLst>
              </a:tr>
              <a:tr h="251460">
                <a:tc vMerge="1">
                  <a:txBody>
                    <a:bodyPr/>
                    <a:lstStyle/>
                    <a:p>
                      <a:pPr algn="ctr"/>
                      <a:endParaRPr lang="en-US" dirty="0"/>
                    </a:p>
                  </a:txBody>
                  <a:tcPr/>
                </a:tc>
                <a:tc>
                  <a:txBody>
                    <a:bodyPr/>
                    <a:lstStyle/>
                    <a:p>
                      <a:pPr algn="ctr"/>
                      <a:r>
                        <a:rPr lang="en-US" sz="1050" dirty="0"/>
                        <a:t>Valid</a:t>
                      </a:r>
                    </a:p>
                  </a:txBody>
                  <a:tcPr anchor="ctr"/>
                </a:tc>
                <a:tc>
                  <a:txBody>
                    <a:bodyPr/>
                    <a:lstStyle/>
                    <a:p>
                      <a:pPr algn="ctr"/>
                      <a:r>
                        <a:rPr lang="en-US" sz="1050" dirty="0"/>
                        <a:t>60.248%</a:t>
                      </a:r>
                    </a:p>
                  </a:txBody>
                  <a:tcPr anchor="ctr"/>
                </a:tc>
                <a:tc>
                  <a:txBody>
                    <a:bodyPr/>
                    <a:lstStyle/>
                    <a:p>
                      <a:pPr algn="ctr"/>
                      <a:r>
                        <a:rPr lang="en-US" sz="1050" dirty="0"/>
                        <a:t>59.938%</a:t>
                      </a:r>
                    </a:p>
                  </a:txBody>
                  <a:tcPr anchor="ctr"/>
                </a:tc>
                <a:tc>
                  <a:txBody>
                    <a:bodyPr/>
                    <a:lstStyle/>
                    <a:p>
                      <a:pPr algn="ctr"/>
                      <a:r>
                        <a:rPr lang="en-US" sz="1050" dirty="0"/>
                        <a:t>59.317%</a:t>
                      </a:r>
                    </a:p>
                  </a:txBody>
                  <a:tcPr anchor="ctr"/>
                </a:tc>
                <a:tc>
                  <a:txBody>
                    <a:bodyPr/>
                    <a:lstStyle/>
                    <a:p>
                      <a:pPr algn="ctr"/>
                      <a:r>
                        <a:rPr lang="en-US" sz="1050" dirty="0"/>
                        <a:t>56.211%</a:t>
                      </a:r>
                    </a:p>
                  </a:txBody>
                  <a:tcPr anchor="ctr"/>
                </a:tc>
                <a:extLst>
                  <a:ext uri="{0D108BD9-81ED-4DB2-BD59-A6C34878D82A}">
                    <a16:rowId xmlns:a16="http://schemas.microsoft.com/office/drawing/2014/main" val="3568310378"/>
                  </a:ext>
                </a:extLst>
              </a:tr>
              <a:tr h="251460">
                <a:tc vMerge="1">
                  <a:txBody>
                    <a:bodyPr/>
                    <a:lstStyle/>
                    <a:p>
                      <a:pPr algn="ctr"/>
                      <a:endParaRPr lang="en-US" dirty="0"/>
                    </a:p>
                  </a:txBody>
                  <a:tcPr/>
                </a:tc>
                <a:tc>
                  <a:txBody>
                    <a:bodyPr/>
                    <a:lstStyle/>
                    <a:p>
                      <a:pPr algn="ctr"/>
                      <a:r>
                        <a:rPr lang="en-US" sz="1050" dirty="0"/>
                        <a:t>Test</a:t>
                      </a:r>
                    </a:p>
                  </a:txBody>
                  <a:tcPr anchor="ctr"/>
                </a:tc>
                <a:tc>
                  <a:txBody>
                    <a:bodyPr/>
                    <a:lstStyle/>
                    <a:p>
                      <a:pPr algn="ctr"/>
                      <a:r>
                        <a:rPr lang="en-US" sz="1050" dirty="0"/>
                        <a:t>55%</a:t>
                      </a:r>
                    </a:p>
                  </a:txBody>
                  <a:tcPr anchor="ctr"/>
                </a:tc>
                <a:tc>
                  <a:txBody>
                    <a:bodyPr/>
                    <a:lstStyle/>
                    <a:p>
                      <a:pPr algn="ctr"/>
                      <a:r>
                        <a:rPr lang="en-US" sz="1050" dirty="0"/>
                        <a:t>65%</a:t>
                      </a:r>
                    </a:p>
                  </a:txBody>
                  <a:tcPr anchor="ctr"/>
                </a:tc>
                <a:tc>
                  <a:txBody>
                    <a:bodyPr/>
                    <a:lstStyle/>
                    <a:p>
                      <a:pPr algn="ctr"/>
                      <a:r>
                        <a:rPr lang="en-US" sz="1050" dirty="0"/>
                        <a:t>65%</a:t>
                      </a:r>
                    </a:p>
                  </a:txBody>
                  <a:tcPr anchor="ctr"/>
                </a:tc>
                <a:tc>
                  <a:txBody>
                    <a:bodyPr/>
                    <a:lstStyle/>
                    <a:p>
                      <a:pPr algn="ctr"/>
                      <a:r>
                        <a:rPr lang="en-US" sz="1050" dirty="0"/>
                        <a:t>55%</a:t>
                      </a:r>
                    </a:p>
                  </a:txBody>
                  <a:tcPr anchor="ctr"/>
                </a:tc>
                <a:extLst>
                  <a:ext uri="{0D108BD9-81ED-4DB2-BD59-A6C34878D82A}">
                    <a16:rowId xmlns:a16="http://schemas.microsoft.com/office/drawing/2014/main" val="3866544234"/>
                  </a:ext>
                </a:extLst>
              </a:tr>
              <a:tr h="251460">
                <a:tc rowSpan="3">
                  <a:txBody>
                    <a:bodyPr/>
                    <a:lstStyle/>
                    <a:p>
                      <a:pPr algn="ctr"/>
                      <a:r>
                        <a:rPr lang="en-US" sz="1050" dirty="0"/>
                        <a:t>Batch 16</a:t>
                      </a:r>
                    </a:p>
                  </a:txBody>
                  <a:tcPr anchor="ctr"/>
                </a:tc>
                <a:tc>
                  <a:txBody>
                    <a:bodyPr/>
                    <a:lstStyle/>
                    <a:p>
                      <a:pPr algn="ctr"/>
                      <a:r>
                        <a:rPr lang="en-US" sz="1050" dirty="0"/>
                        <a:t>Train</a:t>
                      </a:r>
                    </a:p>
                  </a:txBody>
                  <a:tcPr anchor="ctr"/>
                </a:tc>
                <a:tc>
                  <a:txBody>
                    <a:bodyPr/>
                    <a:lstStyle/>
                    <a:p>
                      <a:pPr algn="ctr"/>
                      <a:r>
                        <a:rPr lang="en-US" sz="1050" dirty="0"/>
                        <a:t>76.729%</a:t>
                      </a:r>
                    </a:p>
                  </a:txBody>
                  <a:tcPr anchor="ctr"/>
                </a:tc>
                <a:tc>
                  <a:txBody>
                    <a:bodyPr/>
                    <a:lstStyle/>
                    <a:p>
                      <a:pPr algn="ctr"/>
                      <a:r>
                        <a:rPr lang="en-US" sz="1050" dirty="0"/>
                        <a:t>78.898%</a:t>
                      </a:r>
                    </a:p>
                  </a:txBody>
                  <a:tcPr anchor="ctr"/>
                </a:tc>
                <a:tc>
                  <a:txBody>
                    <a:bodyPr/>
                    <a:lstStyle/>
                    <a:p>
                      <a:pPr algn="ctr"/>
                      <a:r>
                        <a:rPr lang="en-US" sz="1050" dirty="0"/>
                        <a:t>76.201%</a:t>
                      </a:r>
                    </a:p>
                  </a:txBody>
                  <a:tcPr anchor="ctr"/>
                </a:tc>
                <a:tc>
                  <a:txBody>
                    <a:bodyPr/>
                    <a:lstStyle/>
                    <a:p>
                      <a:pPr algn="ctr"/>
                      <a:r>
                        <a:rPr lang="en-US" sz="1050" dirty="0"/>
                        <a:t>77.257%</a:t>
                      </a:r>
                    </a:p>
                  </a:txBody>
                  <a:tcPr anchor="ctr"/>
                </a:tc>
                <a:extLst>
                  <a:ext uri="{0D108BD9-81ED-4DB2-BD59-A6C34878D82A}">
                    <a16:rowId xmlns:a16="http://schemas.microsoft.com/office/drawing/2014/main" val="1499658011"/>
                  </a:ext>
                </a:extLst>
              </a:tr>
              <a:tr h="251460">
                <a:tc vMerge="1">
                  <a:txBody>
                    <a:bodyPr/>
                    <a:lstStyle/>
                    <a:p>
                      <a:pPr algn="ctr"/>
                      <a:endParaRPr lang="en-US" dirty="0"/>
                    </a:p>
                  </a:txBody>
                  <a:tcPr/>
                </a:tc>
                <a:tc>
                  <a:txBody>
                    <a:bodyPr/>
                    <a:lstStyle/>
                    <a:p>
                      <a:pPr algn="ctr"/>
                      <a:r>
                        <a:rPr lang="en-US" sz="1050" dirty="0"/>
                        <a:t>Valid</a:t>
                      </a:r>
                    </a:p>
                  </a:txBody>
                  <a:tcPr anchor="ctr"/>
                </a:tc>
                <a:tc>
                  <a:txBody>
                    <a:bodyPr/>
                    <a:lstStyle/>
                    <a:p>
                      <a:pPr algn="ctr"/>
                      <a:r>
                        <a:rPr lang="en-US" sz="1050" dirty="0"/>
                        <a:t>59.554%</a:t>
                      </a:r>
                    </a:p>
                  </a:txBody>
                  <a:tcPr anchor="ctr"/>
                </a:tc>
                <a:tc>
                  <a:txBody>
                    <a:bodyPr/>
                    <a:lstStyle/>
                    <a:p>
                      <a:pPr algn="ctr"/>
                      <a:r>
                        <a:rPr lang="en-US" sz="1050" dirty="0"/>
                        <a:t>59.873%</a:t>
                      </a:r>
                    </a:p>
                  </a:txBody>
                  <a:tcPr anchor="ctr"/>
                </a:tc>
                <a:tc>
                  <a:txBody>
                    <a:bodyPr/>
                    <a:lstStyle/>
                    <a:p>
                      <a:pPr algn="ctr"/>
                      <a:r>
                        <a:rPr lang="en-US" sz="1050" dirty="0"/>
                        <a:t>53.503%</a:t>
                      </a:r>
                    </a:p>
                  </a:txBody>
                  <a:tcPr anchor="ctr"/>
                </a:tc>
                <a:tc>
                  <a:txBody>
                    <a:bodyPr/>
                    <a:lstStyle/>
                    <a:p>
                      <a:pPr algn="ctr"/>
                      <a:r>
                        <a:rPr lang="en-US" sz="1050" dirty="0"/>
                        <a:t>59.554%</a:t>
                      </a:r>
                    </a:p>
                  </a:txBody>
                  <a:tcPr anchor="ctr"/>
                </a:tc>
                <a:extLst>
                  <a:ext uri="{0D108BD9-81ED-4DB2-BD59-A6C34878D82A}">
                    <a16:rowId xmlns:a16="http://schemas.microsoft.com/office/drawing/2014/main" val="1422130376"/>
                  </a:ext>
                </a:extLst>
              </a:tr>
              <a:tr h="251460">
                <a:tc vMerge="1">
                  <a:txBody>
                    <a:bodyPr/>
                    <a:lstStyle/>
                    <a:p>
                      <a:pPr algn="ctr"/>
                      <a:endParaRPr lang="en-US" dirty="0"/>
                    </a:p>
                  </a:txBody>
                  <a:tcPr/>
                </a:tc>
                <a:tc>
                  <a:txBody>
                    <a:bodyPr/>
                    <a:lstStyle/>
                    <a:p>
                      <a:pPr algn="ctr"/>
                      <a:r>
                        <a:rPr lang="en-US" sz="1050" dirty="0"/>
                        <a:t>Test</a:t>
                      </a:r>
                    </a:p>
                  </a:txBody>
                  <a:tcPr anchor="ctr"/>
                </a:tc>
                <a:tc>
                  <a:txBody>
                    <a:bodyPr/>
                    <a:lstStyle/>
                    <a:p>
                      <a:pPr algn="ctr"/>
                      <a:r>
                        <a:rPr lang="en-US" sz="1050" dirty="0"/>
                        <a:t>60%</a:t>
                      </a:r>
                    </a:p>
                  </a:txBody>
                  <a:tcPr anchor="ctr"/>
                </a:tc>
                <a:tc>
                  <a:txBody>
                    <a:bodyPr/>
                    <a:lstStyle/>
                    <a:p>
                      <a:pPr algn="ctr"/>
                      <a:r>
                        <a:rPr lang="en-US" sz="1050" dirty="0"/>
                        <a:t>66.25%</a:t>
                      </a:r>
                    </a:p>
                  </a:txBody>
                  <a:tcPr anchor="ctr"/>
                </a:tc>
                <a:tc>
                  <a:txBody>
                    <a:bodyPr/>
                    <a:lstStyle/>
                    <a:p>
                      <a:pPr algn="ctr"/>
                      <a:r>
                        <a:rPr lang="en-US" sz="1050" dirty="0"/>
                        <a:t>68.75%</a:t>
                      </a:r>
                    </a:p>
                  </a:txBody>
                  <a:tcPr anchor="ctr"/>
                </a:tc>
                <a:tc>
                  <a:txBody>
                    <a:bodyPr/>
                    <a:lstStyle/>
                    <a:p>
                      <a:pPr algn="ctr"/>
                      <a:r>
                        <a:rPr lang="en-US" sz="1050" dirty="0"/>
                        <a:t>61.25%</a:t>
                      </a:r>
                    </a:p>
                  </a:txBody>
                  <a:tcPr anchor="ctr"/>
                </a:tc>
                <a:extLst>
                  <a:ext uri="{0D108BD9-81ED-4DB2-BD59-A6C34878D82A}">
                    <a16:rowId xmlns:a16="http://schemas.microsoft.com/office/drawing/2014/main" val="2916603570"/>
                  </a:ext>
                </a:extLst>
              </a:tr>
              <a:tr h="251460">
                <a:tc rowSpan="3">
                  <a:txBody>
                    <a:bodyPr/>
                    <a:lstStyle/>
                    <a:p>
                      <a:pPr algn="ctr"/>
                      <a:r>
                        <a:rPr lang="en-US" sz="1050" dirty="0"/>
                        <a:t>Batch 32</a:t>
                      </a:r>
                    </a:p>
                  </a:txBody>
                  <a:tcPr anchor="ctr"/>
                </a:tc>
                <a:tc>
                  <a:txBody>
                    <a:bodyPr/>
                    <a:lstStyle/>
                    <a:p>
                      <a:pPr algn="ctr"/>
                      <a:r>
                        <a:rPr lang="en-US" sz="1050" dirty="0"/>
                        <a:t>Train</a:t>
                      </a:r>
                    </a:p>
                  </a:txBody>
                  <a:tcPr anchor="ctr"/>
                </a:tc>
                <a:tc>
                  <a:txBody>
                    <a:bodyPr/>
                    <a:lstStyle/>
                    <a:p>
                      <a:pPr algn="ctr"/>
                      <a:r>
                        <a:rPr lang="en-US" sz="1050" dirty="0"/>
                        <a:t>76.686%</a:t>
                      </a:r>
                    </a:p>
                  </a:txBody>
                  <a:tcPr anchor="ctr"/>
                </a:tc>
                <a:tc>
                  <a:txBody>
                    <a:bodyPr/>
                    <a:lstStyle/>
                    <a:p>
                      <a:pPr algn="ctr"/>
                      <a:r>
                        <a:rPr lang="en-US" sz="1050" dirty="0"/>
                        <a:t>77.337%</a:t>
                      </a:r>
                    </a:p>
                  </a:txBody>
                  <a:tcPr anchor="ctr"/>
                </a:tc>
                <a:tc>
                  <a:txBody>
                    <a:bodyPr/>
                    <a:lstStyle/>
                    <a:p>
                      <a:pPr algn="ctr"/>
                      <a:r>
                        <a:rPr lang="en-US" sz="1050" dirty="0"/>
                        <a:t>77.278%</a:t>
                      </a:r>
                    </a:p>
                  </a:txBody>
                  <a:tcPr anchor="ctr"/>
                </a:tc>
                <a:tc>
                  <a:txBody>
                    <a:bodyPr/>
                    <a:lstStyle/>
                    <a:p>
                      <a:pPr algn="ctr"/>
                      <a:r>
                        <a:rPr lang="en-US" sz="1050" dirty="0"/>
                        <a:t>76.982%</a:t>
                      </a:r>
                    </a:p>
                  </a:txBody>
                  <a:tcPr anchor="ctr"/>
                </a:tc>
                <a:extLst>
                  <a:ext uri="{0D108BD9-81ED-4DB2-BD59-A6C34878D82A}">
                    <a16:rowId xmlns:a16="http://schemas.microsoft.com/office/drawing/2014/main" val="2678523479"/>
                  </a:ext>
                </a:extLst>
              </a:tr>
              <a:tr h="251460">
                <a:tc vMerge="1">
                  <a:txBody>
                    <a:bodyPr/>
                    <a:lstStyle/>
                    <a:p>
                      <a:pPr algn="ctr"/>
                      <a:endParaRPr lang="en-US" dirty="0"/>
                    </a:p>
                  </a:txBody>
                  <a:tcPr/>
                </a:tc>
                <a:tc>
                  <a:txBody>
                    <a:bodyPr/>
                    <a:lstStyle/>
                    <a:p>
                      <a:pPr algn="ctr"/>
                      <a:r>
                        <a:rPr lang="en-US" sz="1050" dirty="0"/>
                        <a:t>Valid</a:t>
                      </a:r>
                    </a:p>
                  </a:txBody>
                  <a:tcPr anchor="ctr"/>
                </a:tc>
                <a:tc>
                  <a:txBody>
                    <a:bodyPr/>
                    <a:lstStyle/>
                    <a:p>
                      <a:pPr algn="ctr"/>
                      <a:r>
                        <a:rPr lang="en-US" sz="1050" dirty="0"/>
                        <a:t>60.402%</a:t>
                      </a:r>
                    </a:p>
                  </a:txBody>
                  <a:tcPr anchor="ctr"/>
                </a:tc>
                <a:tc>
                  <a:txBody>
                    <a:bodyPr/>
                    <a:lstStyle/>
                    <a:p>
                      <a:pPr algn="ctr"/>
                      <a:r>
                        <a:rPr lang="en-US" sz="1050" dirty="0"/>
                        <a:t>60.402%</a:t>
                      </a:r>
                    </a:p>
                  </a:txBody>
                  <a:tcPr anchor="ctr"/>
                </a:tc>
                <a:tc>
                  <a:txBody>
                    <a:bodyPr/>
                    <a:lstStyle/>
                    <a:p>
                      <a:pPr algn="ctr"/>
                      <a:r>
                        <a:rPr lang="en-US" sz="1050" dirty="0"/>
                        <a:t>58.724%</a:t>
                      </a:r>
                    </a:p>
                  </a:txBody>
                  <a:tcPr anchor="ctr"/>
                </a:tc>
                <a:tc>
                  <a:txBody>
                    <a:bodyPr/>
                    <a:lstStyle/>
                    <a:p>
                      <a:pPr algn="ctr"/>
                      <a:r>
                        <a:rPr lang="en-US" sz="1050" dirty="0"/>
                        <a:t>59.06%</a:t>
                      </a:r>
                    </a:p>
                  </a:txBody>
                  <a:tcPr anchor="ctr"/>
                </a:tc>
                <a:extLst>
                  <a:ext uri="{0D108BD9-81ED-4DB2-BD59-A6C34878D82A}">
                    <a16:rowId xmlns:a16="http://schemas.microsoft.com/office/drawing/2014/main" val="3375209314"/>
                  </a:ext>
                </a:extLst>
              </a:tr>
              <a:tr h="251460">
                <a:tc vMerge="1">
                  <a:txBody>
                    <a:bodyPr/>
                    <a:lstStyle/>
                    <a:p>
                      <a:pPr algn="ctr"/>
                      <a:endParaRPr lang="en-US" dirty="0"/>
                    </a:p>
                  </a:txBody>
                  <a:tcPr/>
                </a:tc>
                <a:tc>
                  <a:txBody>
                    <a:bodyPr/>
                    <a:lstStyle/>
                    <a:p>
                      <a:pPr algn="ctr"/>
                      <a:r>
                        <a:rPr lang="en-US" sz="1050" dirty="0"/>
                        <a:t>Test</a:t>
                      </a:r>
                    </a:p>
                  </a:txBody>
                  <a:tcPr anchor="ctr"/>
                </a:tc>
                <a:tc>
                  <a:txBody>
                    <a:bodyPr/>
                    <a:lstStyle/>
                    <a:p>
                      <a:pPr algn="ctr"/>
                      <a:r>
                        <a:rPr lang="en-US" sz="1050" dirty="0"/>
                        <a:t>65.625%</a:t>
                      </a:r>
                    </a:p>
                  </a:txBody>
                  <a:tcPr anchor="ctr"/>
                </a:tc>
                <a:tc>
                  <a:txBody>
                    <a:bodyPr/>
                    <a:lstStyle/>
                    <a:p>
                      <a:pPr algn="ctr"/>
                      <a:r>
                        <a:rPr lang="en-US" sz="1050" dirty="0"/>
                        <a:t>68.75%</a:t>
                      </a:r>
                    </a:p>
                  </a:txBody>
                  <a:tcPr anchor="ctr"/>
                </a:tc>
                <a:tc>
                  <a:txBody>
                    <a:bodyPr/>
                    <a:lstStyle/>
                    <a:p>
                      <a:pPr algn="ctr"/>
                      <a:r>
                        <a:rPr lang="en-US" sz="1050" dirty="0"/>
                        <a:t>68.125%</a:t>
                      </a:r>
                    </a:p>
                  </a:txBody>
                  <a:tcPr anchor="ctr"/>
                </a:tc>
                <a:tc>
                  <a:txBody>
                    <a:bodyPr/>
                    <a:lstStyle/>
                    <a:p>
                      <a:pPr algn="ctr"/>
                      <a:r>
                        <a:rPr lang="en-US" sz="1050" dirty="0"/>
                        <a:t>60.625%</a:t>
                      </a:r>
                    </a:p>
                  </a:txBody>
                  <a:tcPr anchor="ctr"/>
                </a:tc>
                <a:extLst>
                  <a:ext uri="{0D108BD9-81ED-4DB2-BD59-A6C34878D82A}">
                    <a16:rowId xmlns:a16="http://schemas.microsoft.com/office/drawing/2014/main" val="4239936947"/>
                  </a:ext>
                </a:extLst>
              </a:tr>
            </a:tbl>
          </a:graphicData>
        </a:graphic>
      </p:graphicFrame>
      <p:sp>
        <p:nvSpPr>
          <p:cNvPr id="14" name="Rounded Rectangle 13">
            <a:extLst>
              <a:ext uri="{FF2B5EF4-FFF2-40B4-BE49-F238E27FC236}">
                <a16:creationId xmlns:a16="http://schemas.microsoft.com/office/drawing/2014/main" id="{DC9A72BB-E0CB-6A9A-37E9-6F54612A87A7}"/>
              </a:ext>
            </a:extLst>
          </p:cNvPr>
          <p:cNvSpPr/>
          <p:nvPr/>
        </p:nvSpPr>
        <p:spPr>
          <a:xfrm>
            <a:off x="9331546" y="4166714"/>
            <a:ext cx="668981" cy="1967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C8BE420-CC01-0905-C3A7-7E72BFD435D4}"/>
              </a:ext>
            </a:extLst>
          </p:cNvPr>
          <p:cNvSpPr/>
          <p:nvPr/>
        </p:nvSpPr>
        <p:spPr>
          <a:xfrm>
            <a:off x="11266447" y="4166714"/>
            <a:ext cx="668981" cy="2409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6E4978CA-268D-F9EB-67C1-710DD8474A63}"/>
              </a:ext>
            </a:extLst>
          </p:cNvPr>
          <p:cNvSpPr/>
          <p:nvPr/>
        </p:nvSpPr>
        <p:spPr>
          <a:xfrm>
            <a:off x="3241510" y="4930815"/>
            <a:ext cx="756414" cy="1967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5691A99-BFA8-EED7-9107-C23F7899E821}"/>
              </a:ext>
            </a:extLst>
          </p:cNvPr>
          <p:cNvSpPr/>
          <p:nvPr/>
        </p:nvSpPr>
        <p:spPr>
          <a:xfrm>
            <a:off x="4381989" y="4166714"/>
            <a:ext cx="756414" cy="1967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02E58B8-DD24-609B-5875-96B625AFE826}"/>
              </a:ext>
            </a:extLst>
          </p:cNvPr>
          <p:cNvSpPr/>
          <p:nvPr/>
        </p:nvSpPr>
        <p:spPr>
          <a:xfrm>
            <a:off x="5549417" y="2811478"/>
            <a:ext cx="1544207" cy="1394559"/>
          </a:xfrm>
          <a:prstGeom prst="ellipse">
            <a:avLst/>
          </a:prstGeom>
          <a:solidFill>
            <a:srgbClr val="FF0000"/>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79%</a:t>
            </a:r>
          </a:p>
        </p:txBody>
      </p:sp>
    </p:spTree>
    <p:extLst>
      <p:ext uri="{BB962C8B-B14F-4D97-AF65-F5344CB8AC3E}">
        <p14:creationId xmlns:p14="http://schemas.microsoft.com/office/powerpoint/2010/main" val="166318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0" grpId="0"/>
      <p:bldP spid="3" grpId="0"/>
      <p:bldP spid="6" grpId="0"/>
      <p:bldP spid="10" grpId="0"/>
      <p:bldP spid="12" grpId="0"/>
      <p:bldP spid="13" grpId="0"/>
      <p:bldP spid="19" grpId="0"/>
      <p:bldP spid="16" grpId="0"/>
      <p:bldP spid="14" grpId="0" animBg="1"/>
      <p:bldP spid="23"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70EA-9C35-1510-A82E-692FEF7220DB}"/>
              </a:ext>
            </a:extLst>
          </p:cNvPr>
          <p:cNvSpPr>
            <a:spLocks noGrp="1"/>
          </p:cNvSpPr>
          <p:nvPr>
            <p:ph type="title"/>
          </p:nvPr>
        </p:nvSpPr>
        <p:spPr>
          <a:xfrm>
            <a:off x="203587" y="733325"/>
            <a:ext cx="5559260" cy="655637"/>
          </a:xfrm>
        </p:spPr>
        <p:txBody>
          <a:bodyPr>
            <a:noAutofit/>
          </a:bodyPr>
          <a:lstStyle/>
          <a:p>
            <a:r>
              <a:rPr lang="en-US" sz="1400" dirty="0"/>
              <a:t>Xavier Uniform /Normal, </a:t>
            </a:r>
            <a:br>
              <a:rPr lang="en-US" sz="1400" dirty="0"/>
            </a:br>
            <a:r>
              <a:rPr lang="en-US" sz="1400" dirty="0"/>
              <a:t>EXPONENTIAL </a:t>
            </a:r>
            <a:r>
              <a:rPr lang="en-US" sz="1400" dirty="0" err="1"/>
              <a:t>lr</a:t>
            </a:r>
            <a:r>
              <a:rPr lang="en-US" sz="1400" dirty="0"/>
              <a:t> num of epochs = 10</a:t>
            </a:r>
          </a:p>
        </p:txBody>
      </p:sp>
      <p:pic>
        <p:nvPicPr>
          <p:cNvPr id="3" name="Picture 2">
            <a:extLst>
              <a:ext uri="{FF2B5EF4-FFF2-40B4-BE49-F238E27FC236}">
                <a16:creationId xmlns:a16="http://schemas.microsoft.com/office/drawing/2014/main" id="{FEC8BCD0-C005-3F67-F021-3DC8E099DEAC}"/>
              </a:ext>
            </a:extLst>
          </p:cNvPr>
          <p:cNvPicPr>
            <a:picLocks noChangeAspect="1"/>
          </p:cNvPicPr>
          <p:nvPr/>
        </p:nvPicPr>
        <p:blipFill>
          <a:blip r:embed="rId2"/>
          <a:stretch>
            <a:fillRect/>
          </a:stretch>
        </p:blipFill>
        <p:spPr>
          <a:xfrm>
            <a:off x="203587" y="1317885"/>
            <a:ext cx="5096927" cy="1517401"/>
          </a:xfrm>
          <a:prstGeom prst="rect">
            <a:avLst/>
          </a:prstGeom>
        </p:spPr>
      </p:pic>
      <p:pic>
        <p:nvPicPr>
          <p:cNvPr id="5" name="Picture 4" descr="A computer screen shot of numbers and letters&#10;&#10;Description automatically generated">
            <a:extLst>
              <a:ext uri="{FF2B5EF4-FFF2-40B4-BE49-F238E27FC236}">
                <a16:creationId xmlns:a16="http://schemas.microsoft.com/office/drawing/2014/main" id="{240EA0CD-6FAF-B356-1CBD-DE1F91D1F334}"/>
              </a:ext>
            </a:extLst>
          </p:cNvPr>
          <p:cNvPicPr>
            <a:picLocks noChangeAspect="1"/>
          </p:cNvPicPr>
          <p:nvPr/>
        </p:nvPicPr>
        <p:blipFill>
          <a:blip r:embed="rId3"/>
          <a:stretch>
            <a:fillRect/>
          </a:stretch>
        </p:blipFill>
        <p:spPr>
          <a:xfrm>
            <a:off x="53434" y="5063976"/>
            <a:ext cx="2689766" cy="1762812"/>
          </a:xfrm>
          <a:prstGeom prst="rect">
            <a:avLst/>
          </a:prstGeom>
        </p:spPr>
      </p:pic>
      <p:pic>
        <p:nvPicPr>
          <p:cNvPr id="8" name="Picture 7">
            <a:extLst>
              <a:ext uri="{FF2B5EF4-FFF2-40B4-BE49-F238E27FC236}">
                <a16:creationId xmlns:a16="http://schemas.microsoft.com/office/drawing/2014/main" id="{73D6A0E0-0F59-D461-2EBA-BDB7D80557ED}"/>
              </a:ext>
            </a:extLst>
          </p:cNvPr>
          <p:cNvPicPr>
            <a:picLocks noChangeAspect="1"/>
          </p:cNvPicPr>
          <p:nvPr/>
        </p:nvPicPr>
        <p:blipFill>
          <a:blip r:embed="rId4"/>
          <a:stretch>
            <a:fillRect/>
          </a:stretch>
        </p:blipFill>
        <p:spPr>
          <a:xfrm>
            <a:off x="203587" y="2991038"/>
            <a:ext cx="5096927" cy="1517401"/>
          </a:xfrm>
          <a:prstGeom prst="rect">
            <a:avLst/>
          </a:prstGeom>
        </p:spPr>
      </p:pic>
      <p:pic>
        <p:nvPicPr>
          <p:cNvPr id="13" name="Picture 12" descr="A computer screen with numbers and symbols&#10;&#10;Description automatically generated">
            <a:extLst>
              <a:ext uri="{FF2B5EF4-FFF2-40B4-BE49-F238E27FC236}">
                <a16:creationId xmlns:a16="http://schemas.microsoft.com/office/drawing/2014/main" id="{49B7F66D-6BF2-57C7-130E-171979B7075A}"/>
              </a:ext>
            </a:extLst>
          </p:cNvPr>
          <p:cNvPicPr>
            <a:picLocks noChangeAspect="1"/>
          </p:cNvPicPr>
          <p:nvPr/>
        </p:nvPicPr>
        <p:blipFill>
          <a:blip r:embed="rId5"/>
          <a:stretch>
            <a:fillRect/>
          </a:stretch>
        </p:blipFill>
        <p:spPr>
          <a:xfrm>
            <a:off x="2793134" y="5063976"/>
            <a:ext cx="3067293" cy="1762813"/>
          </a:xfrm>
          <a:prstGeom prst="rect">
            <a:avLst/>
          </a:prstGeom>
        </p:spPr>
      </p:pic>
      <p:pic>
        <p:nvPicPr>
          <p:cNvPr id="4" name="Picture 3">
            <a:extLst>
              <a:ext uri="{FF2B5EF4-FFF2-40B4-BE49-F238E27FC236}">
                <a16:creationId xmlns:a16="http://schemas.microsoft.com/office/drawing/2014/main" id="{895C96CF-7A78-BB44-990F-0C77ECDD55FC}"/>
              </a:ext>
            </a:extLst>
          </p:cNvPr>
          <p:cNvPicPr>
            <a:picLocks noChangeAspect="1"/>
          </p:cNvPicPr>
          <p:nvPr/>
        </p:nvPicPr>
        <p:blipFill>
          <a:blip r:embed="rId6"/>
          <a:stretch>
            <a:fillRect/>
          </a:stretch>
        </p:blipFill>
        <p:spPr>
          <a:xfrm>
            <a:off x="6284319" y="1287187"/>
            <a:ext cx="5096927" cy="1517401"/>
          </a:xfrm>
          <a:prstGeom prst="rect">
            <a:avLst/>
          </a:prstGeom>
        </p:spPr>
      </p:pic>
      <p:pic>
        <p:nvPicPr>
          <p:cNvPr id="6" name="Picture 5">
            <a:extLst>
              <a:ext uri="{FF2B5EF4-FFF2-40B4-BE49-F238E27FC236}">
                <a16:creationId xmlns:a16="http://schemas.microsoft.com/office/drawing/2014/main" id="{CDF347FC-5BC5-DCBB-1681-17AEDD827665}"/>
              </a:ext>
            </a:extLst>
          </p:cNvPr>
          <p:cNvPicPr>
            <a:picLocks noChangeAspect="1"/>
          </p:cNvPicPr>
          <p:nvPr/>
        </p:nvPicPr>
        <p:blipFill>
          <a:blip r:embed="rId7"/>
          <a:stretch>
            <a:fillRect/>
          </a:stretch>
        </p:blipFill>
        <p:spPr>
          <a:xfrm>
            <a:off x="6284319" y="2944827"/>
            <a:ext cx="5096927" cy="1673618"/>
          </a:xfrm>
          <a:prstGeom prst="rect">
            <a:avLst/>
          </a:prstGeom>
        </p:spPr>
      </p:pic>
      <p:pic>
        <p:nvPicPr>
          <p:cNvPr id="7" name="Picture 6" descr="A computer screen with numbers and symbols&#10;&#10;Description automatically generated">
            <a:extLst>
              <a:ext uri="{FF2B5EF4-FFF2-40B4-BE49-F238E27FC236}">
                <a16:creationId xmlns:a16="http://schemas.microsoft.com/office/drawing/2014/main" id="{033EE60E-0A39-52B4-E54E-08F3C32BE995}"/>
              </a:ext>
            </a:extLst>
          </p:cNvPr>
          <p:cNvPicPr>
            <a:picLocks noChangeAspect="1"/>
          </p:cNvPicPr>
          <p:nvPr/>
        </p:nvPicPr>
        <p:blipFill>
          <a:blip r:embed="rId8"/>
          <a:stretch>
            <a:fillRect/>
          </a:stretch>
        </p:blipFill>
        <p:spPr>
          <a:xfrm>
            <a:off x="5923077" y="5063977"/>
            <a:ext cx="3181670" cy="1762812"/>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8C255670-0D29-1392-1997-C791AD3DE934}"/>
              </a:ext>
            </a:extLst>
          </p:cNvPr>
          <p:cNvPicPr>
            <a:picLocks noChangeAspect="1"/>
          </p:cNvPicPr>
          <p:nvPr/>
        </p:nvPicPr>
        <p:blipFill>
          <a:blip r:embed="rId9"/>
          <a:stretch>
            <a:fillRect/>
          </a:stretch>
        </p:blipFill>
        <p:spPr>
          <a:xfrm>
            <a:off x="9150747" y="5043508"/>
            <a:ext cx="2987820" cy="1762812"/>
          </a:xfrm>
          <a:prstGeom prst="rect">
            <a:avLst/>
          </a:prstGeom>
        </p:spPr>
      </p:pic>
      <p:sp>
        <p:nvSpPr>
          <p:cNvPr id="10" name="Title 1">
            <a:extLst>
              <a:ext uri="{FF2B5EF4-FFF2-40B4-BE49-F238E27FC236}">
                <a16:creationId xmlns:a16="http://schemas.microsoft.com/office/drawing/2014/main" id="{23B41378-76B9-F35C-9CFF-28A45BC50311}"/>
              </a:ext>
            </a:extLst>
          </p:cNvPr>
          <p:cNvSpPr txBox="1">
            <a:spLocks/>
          </p:cNvSpPr>
          <p:nvPr/>
        </p:nvSpPr>
        <p:spPr>
          <a:xfrm>
            <a:off x="6475705" y="786486"/>
            <a:ext cx="5350083" cy="655637"/>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sz="1400" dirty="0" err="1">
                <a:latin typeface="+mj-lt"/>
              </a:rPr>
              <a:t>Kaiming</a:t>
            </a:r>
            <a:r>
              <a:rPr lang="en-US" sz="1400" dirty="0">
                <a:latin typeface="+mj-lt"/>
              </a:rPr>
              <a:t> uniform/normal, </a:t>
            </a:r>
            <a:r>
              <a:rPr lang="en-US" sz="1400" dirty="0" err="1">
                <a:latin typeface="+mj-lt"/>
              </a:rPr>
              <a:t>EXPOnential</a:t>
            </a:r>
            <a:r>
              <a:rPr lang="en-US" sz="1400" dirty="0">
                <a:latin typeface="+mj-lt"/>
              </a:rPr>
              <a:t> </a:t>
            </a:r>
            <a:r>
              <a:rPr lang="en-US" sz="1400" dirty="0" err="1">
                <a:latin typeface="+mj-lt"/>
              </a:rPr>
              <a:t>lr</a:t>
            </a:r>
            <a:r>
              <a:rPr lang="en-US" sz="1400" dirty="0">
                <a:latin typeface="+mj-lt"/>
              </a:rPr>
              <a:t> num of epochs = 10</a:t>
            </a:r>
          </a:p>
        </p:txBody>
      </p:sp>
      <p:sp>
        <p:nvSpPr>
          <p:cNvPr id="12" name="Title 1">
            <a:extLst>
              <a:ext uri="{FF2B5EF4-FFF2-40B4-BE49-F238E27FC236}">
                <a16:creationId xmlns:a16="http://schemas.microsoft.com/office/drawing/2014/main" id="{AAB373EB-D16A-B475-D3AD-C8DB673835C0}"/>
              </a:ext>
            </a:extLst>
          </p:cNvPr>
          <p:cNvSpPr txBox="1">
            <a:spLocks/>
          </p:cNvSpPr>
          <p:nvPr/>
        </p:nvSpPr>
        <p:spPr>
          <a:xfrm>
            <a:off x="4456719" y="162747"/>
            <a:ext cx="10026650" cy="655637"/>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dirty="0"/>
              <a:t>Overfitting</a:t>
            </a:r>
          </a:p>
        </p:txBody>
      </p:sp>
      <p:sp>
        <p:nvSpPr>
          <p:cNvPr id="15" name="TextBox 14">
            <a:extLst>
              <a:ext uri="{FF2B5EF4-FFF2-40B4-BE49-F238E27FC236}">
                <a16:creationId xmlns:a16="http://schemas.microsoft.com/office/drawing/2014/main" id="{6F18D1DB-A511-BCE8-F553-D3B04E8C7147}"/>
              </a:ext>
            </a:extLst>
          </p:cNvPr>
          <p:cNvSpPr txBox="1"/>
          <p:nvPr/>
        </p:nvSpPr>
        <p:spPr>
          <a:xfrm>
            <a:off x="550712" y="4725343"/>
            <a:ext cx="11849986" cy="369332"/>
          </a:xfrm>
          <a:prstGeom prst="rect">
            <a:avLst/>
          </a:prstGeom>
          <a:noFill/>
        </p:spPr>
        <p:txBody>
          <a:bodyPr wrap="square">
            <a:spAutoFit/>
          </a:bodyPr>
          <a:lstStyle/>
          <a:p>
            <a:r>
              <a:rPr lang="en-US" sz="1800" dirty="0"/>
              <a:t>Xavier Uniform                  Xavier Normal                              </a:t>
            </a:r>
            <a:r>
              <a:rPr lang="en-US" sz="1800" dirty="0" err="1"/>
              <a:t>Kaiming</a:t>
            </a:r>
            <a:r>
              <a:rPr lang="en-US" sz="1800" dirty="0"/>
              <a:t> Uniform                            </a:t>
            </a:r>
            <a:r>
              <a:rPr lang="en-US" sz="1800" dirty="0" err="1"/>
              <a:t>Kaiming</a:t>
            </a:r>
            <a:r>
              <a:rPr lang="en-US" sz="1800" dirty="0"/>
              <a:t> Normal </a:t>
            </a:r>
            <a:endParaRPr lang="en-US" dirty="0"/>
          </a:p>
        </p:txBody>
      </p:sp>
    </p:spTree>
    <p:extLst>
      <p:ext uri="{BB962C8B-B14F-4D97-AF65-F5344CB8AC3E}">
        <p14:creationId xmlns:p14="http://schemas.microsoft.com/office/powerpoint/2010/main" val="322311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D0E7-4BA4-1F5F-2C07-77DB00096D85}"/>
              </a:ext>
            </a:extLst>
          </p:cNvPr>
          <p:cNvSpPr>
            <a:spLocks noGrp="1"/>
          </p:cNvSpPr>
          <p:nvPr>
            <p:ph type="title"/>
          </p:nvPr>
        </p:nvSpPr>
        <p:spPr>
          <a:xfrm>
            <a:off x="984682" y="441005"/>
            <a:ext cx="10749459" cy="655637"/>
          </a:xfrm>
        </p:spPr>
        <p:txBody>
          <a:bodyPr>
            <a:normAutofit fontScale="90000"/>
          </a:bodyPr>
          <a:lstStyle/>
          <a:p>
            <a:r>
              <a:rPr lang="en-US" dirty="0" err="1"/>
              <a:t>kaiming</a:t>
            </a:r>
            <a:r>
              <a:rPr lang="en-US" dirty="0"/>
              <a:t> uniform, multistep </a:t>
            </a:r>
            <a:r>
              <a:rPr lang="en-US" dirty="0" err="1"/>
              <a:t>lr</a:t>
            </a:r>
            <a:r>
              <a:rPr lang="en-US" dirty="0"/>
              <a:t>, batch size = 8</a:t>
            </a:r>
          </a:p>
        </p:txBody>
      </p:sp>
      <p:sp>
        <p:nvSpPr>
          <p:cNvPr id="8" name="TextBox 7">
            <a:extLst>
              <a:ext uri="{FF2B5EF4-FFF2-40B4-BE49-F238E27FC236}">
                <a16:creationId xmlns:a16="http://schemas.microsoft.com/office/drawing/2014/main" id="{3AD4458B-4D95-F23C-7B88-00B71AC8B63C}"/>
              </a:ext>
            </a:extLst>
          </p:cNvPr>
          <p:cNvSpPr txBox="1"/>
          <p:nvPr/>
        </p:nvSpPr>
        <p:spPr>
          <a:xfrm>
            <a:off x="991036" y="905596"/>
            <a:ext cx="10216281"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sz="1400" dirty="0"/>
              <a:t>Final Training Accuracy = 0.780994083404 || Final Validation Accuracy = 0.6342281699 ||Final Test </a:t>
            </a:r>
            <a:r>
              <a:rPr lang="en-US" sz="1400" dirty="0">
                <a:solidFill>
                  <a:schemeClr val="tx1"/>
                </a:solidFill>
              </a:rPr>
              <a:t>Accuracy = 0.75625</a:t>
            </a:r>
          </a:p>
        </p:txBody>
      </p:sp>
      <p:grpSp>
        <p:nvGrpSpPr>
          <p:cNvPr id="19" name="Group 18">
            <a:extLst>
              <a:ext uri="{FF2B5EF4-FFF2-40B4-BE49-F238E27FC236}">
                <a16:creationId xmlns:a16="http://schemas.microsoft.com/office/drawing/2014/main" id="{A284EAFE-66BA-E924-D5AD-7BC120063364}"/>
              </a:ext>
            </a:extLst>
          </p:cNvPr>
          <p:cNvGrpSpPr/>
          <p:nvPr/>
        </p:nvGrpSpPr>
        <p:grpSpPr>
          <a:xfrm>
            <a:off x="984682" y="1313744"/>
            <a:ext cx="10216285" cy="3550059"/>
            <a:chOff x="984682" y="1313744"/>
            <a:chExt cx="10216285" cy="3550059"/>
          </a:xfrm>
        </p:grpSpPr>
        <p:grpSp>
          <p:nvGrpSpPr>
            <p:cNvPr id="18" name="Group 17">
              <a:extLst>
                <a:ext uri="{FF2B5EF4-FFF2-40B4-BE49-F238E27FC236}">
                  <a16:creationId xmlns:a16="http://schemas.microsoft.com/office/drawing/2014/main" id="{8F27F5F0-2EC8-69E2-BEC1-DA9478386095}"/>
                </a:ext>
              </a:extLst>
            </p:cNvPr>
            <p:cNvGrpSpPr/>
            <p:nvPr/>
          </p:nvGrpSpPr>
          <p:grpSpPr>
            <a:xfrm>
              <a:off x="984682" y="1313744"/>
              <a:ext cx="10216285" cy="3550059"/>
              <a:chOff x="984682" y="1313744"/>
              <a:chExt cx="10216285" cy="3550059"/>
            </a:xfrm>
          </p:grpSpPr>
          <p:pic>
            <p:nvPicPr>
              <p:cNvPr id="6" name="Picture 5" descr="A graph and diagram of a graph&#10;&#10;Description automatically generated with medium confidence">
                <a:extLst>
                  <a:ext uri="{FF2B5EF4-FFF2-40B4-BE49-F238E27FC236}">
                    <a16:creationId xmlns:a16="http://schemas.microsoft.com/office/drawing/2014/main" id="{856A16F5-2CC1-CD47-2056-1AAEAAAA4688}"/>
                  </a:ext>
                </a:extLst>
              </p:cNvPr>
              <p:cNvPicPr>
                <a:picLocks noChangeAspect="1"/>
              </p:cNvPicPr>
              <p:nvPr/>
            </p:nvPicPr>
            <p:blipFill>
              <a:blip r:embed="rId2"/>
              <a:stretch>
                <a:fillRect/>
              </a:stretch>
            </p:blipFill>
            <p:spPr>
              <a:xfrm>
                <a:off x="984682" y="1313744"/>
                <a:ext cx="10216285" cy="3550059"/>
              </a:xfrm>
              <a:prstGeom prst="rect">
                <a:avLst/>
              </a:prstGeom>
            </p:spPr>
          </p:pic>
          <p:cxnSp>
            <p:nvCxnSpPr>
              <p:cNvPr id="5" name="Straight Arrow Connector 4">
                <a:extLst>
                  <a:ext uri="{FF2B5EF4-FFF2-40B4-BE49-F238E27FC236}">
                    <a16:creationId xmlns:a16="http://schemas.microsoft.com/office/drawing/2014/main" id="{F9D16162-2F1E-AAA4-DA31-468E5D9138D5}"/>
                  </a:ext>
                </a:extLst>
              </p:cNvPr>
              <p:cNvCxnSpPr>
                <a:cxnSpLocks/>
              </p:cNvCxnSpPr>
              <p:nvPr/>
            </p:nvCxnSpPr>
            <p:spPr>
              <a:xfrm>
                <a:off x="9028253" y="1851949"/>
                <a:ext cx="0" cy="1423686"/>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0F5C3677-17CA-25C0-91F2-68A82E77BF4E}"/>
                  </a:ext>
                </a:extLst>
              </p:cNvPr>
              <p:cNvSpPr txBox="1"/>
              <p:nvPr/>
            </p:nvSpPr>
            <p:spPr>
              <a:xfrm>
                <a:off x="9167149" y="2037144"/>
                <a:ext cx="1643602" cy="369332"/>
              </a:xfrm>
              <a:prstGeom prst="rect">
                <a:avLst/>
              </a:prstGeom>
              <a:noFill/>
            </p:spPr>
            <p:txBody>
              <a:bodyPr wrap="square" rtlCol="0">
                <a:spAutoFit/>
              </a:bodyPr>
              <a:lstStyle/>
              <a:p>
                <a:r>
                  <a:rPr lang="en-US" dirty="0">
                    <a:solidFill>
                      <a:schemeClr val="accent6"/>
                    </a:solidFill>
                  </a:rPr>
                  <a:t>Overfitting</a:t>
                </a:r>
              </a:p>
            </p:txBody>
          </p:sp>
        </p:grpSp>
        <p:sp>
          <p:nvSpPr>
            <p:cNvPr id="9" name="Rectangle 8">
              <a:extLst>
                <a:ext uri="{FF2B5EF4-FFF2-40B4-BE49-F238E27FC236}">
                  <a16:creationId xmlns:a16="http://schemas.microsoft.com/office/drawing/2014/main" id="{B9198C03-93B8-79DA-42D5-03E7DA58B197}"/>
                </a:ext>
              </a:extLst>
            </p:cNvPr>
            <p:cNvSpPr/>
            <p:nvPr/>
          </p:nvSpPr>
          <p:spPr>
            <a:xfrm>
              <a:off x="5734009" y="1527858"/>
              <a:ext cx="203804" cy="13889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8</a:t>
              </a:r>
            </a:p>
          </p:txBody>
        </p:sp>
        <p:sp>
          <p:nvSpPr>
            <p:cNvPr id="11" name="Rectangle 10">
              <a:extLst>
                <a:ext uri="{FF2B5EF4-FFF2-40B4-BE49-F238E27FC236}">
                  <a16:creationId xmlns:a16="http://schemas.microsoft.com/office/drawing/2014/main" id="{96A73F01-F50B-8B52-F29E-73957016DD3B}"/>
                </a:ext>
              </a:extLst>
            </p:cNvPr>
            <p:cNvSpPr/>
            <p:nvPr/>
          </p:nvSpPr>
          <p:spPr>
            <a:xfrm>
              <a:off x="5632107" y="1713052"/>
              <a:ext cx="203804" cy="13889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8</a:t>
              </a:r>
            </a:p>
          </p:txBody>
        </p:sp>
        <p:sp>
          <p:nvSpPr>
            <p:cNvPr id="12" name="Rectangle 11">
              <a:extLst>
                <a:ext uri="{FF2B5EF4-FFF2-40B4-BE49-F238E27FC236}">
                  <a16:creationId xmlns:a16="http://schemas.microsoft.com/office/drawing/2014/main" id="{9C336735-D008-907B-767A-E55BB6F08905}"/>
                </a:ext>
              </a:extLst>
            </p:cNvPr>
            <p:cNvSpPr/>
            <p:nvPr/>
          </p:nvSpPr>
          <p:spPr>
            <a:xfrm>
              <a:off x="10810751" y="3972044"/>
              <a:ext cx="203804" cy="13889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8</a:t>
              </a:r>
            </a:p>
          </p:txBody>
        </p:sp>
        <p:sp>
          <p:nvSpPr>
            <p:cNvPr id="13" name="Rectangle 12">
              <a:extLst>
                <a:ext uri="{FF2B5EF4-FFF2-40B4-BE49-F238E27FC236}">
                  <a16:creationId xmlns:a16="http://schemas.microsoft.com/office/drawing/2014/main" id="{C663AD58-701B-A03F-B520-B2F72DAB4297}"/>
                </a:ext>
              </a:extLst>
            </p:cNvPr>
            <p:cNvSpPr/>
            <p:nvPr/>
          </p:nvSpPr>
          <p:spPr>
            <a:xfrm>
              <a:off x="10762787" y="4113854"/>
              <a:ext cx="203804" cy="13889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8</a:t>
              </a:r>
            </a:p>
          </p:txBody>
        </p:sp>
      </p:grpSp>
      <p:sp>
        <p:nvSpPr>
          <p:cNvPr id="15" name="TextBox 14">
            <a:extLst>
              <a:ext uri="{FF2B5EF4-FFF2-40B4-BE49-F238E27FC236}">
                <a16:creationId xmlns:a16="http://schemas.microsoft.com/office/drawing/2014/main" id="{B61E4EE4-6143-FB28-CCC3-A5055010DA84}"/>
              </a:ext>
            </a:extLst>
          </p:cNvPr>
          <p:cNvSpPr txBox="1"/>
          <p:nvPr/>
        </p:nvSpPr>
        <p:spPr>
          <a:xfrm>
            <a:off x="984682" y="4964175"/>
            <a:ext cx="10572073" cy="646331"/>
          </a:xfrm>
          <a:prstGeom prst="rect">
            <a:avLst/>
          </a:prstGeom>
          <a:noFill/>
        </p:spPr>
        <p:txBody>
          <a:bodyPr wrap="square">
            <a:spAutoFit/>
          </a:bodyPr>
          <a:lstStyle/>
          <a:p>
            <a:r>
              <a:rPr lang="en-GB" b="0" i="0" u="none" strike="noStrike" dirty="0">
                <a:effectLst/>
                <a:latin typeface="AmazonEmber"/>
              </a:rPr>
              <a:t>Overfitting is an undesirable machine learning </a:t>
            </a:r>
            <a:r>
              <a:rPr lang="en-GB" b="0" i="0" u="none" strike="noStrike" dirty="0" err="1">
                <a:effectLst/>
                <a:latin typeface="AmazonEmber"/>
              </a:rPr>
              <a:t>behavior</a:t>
            </a:r>
            <a:r>
              <a:rPr lang="en-GB" b="0" i="0" u="none" strike="noStrike" dirty="0">
                <a:effectLst/>
                <a:latin typeface="AmazonEmber"/>
              </a:rPr>
              <a:t> that occurs when the machine learning model gives accurate predictions for training data but not for new data. </a:t>
            </a:r>
            <a:endParaRPr lang="en-US" dirty="0"/>
          </a:p>
        </p:txBody>
      </p:sp>
    </p:spTree>
    <p:extLst>
      <p:ext uri="{BB962C8B-B14F-4D97-AF65-F5344CB8AC3E}">
        <p14:creationId xmlns:p14="http://schemas.microsoft.com/office/powerpoint/2010/main" val="292933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theme/theme1.xml><?xml version="1.0" encoding="utf-8"?>
<a:theme xmlns:a="http://schemas.openxmlformats.org/drawingml/2006/main" name="Leaf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6435</TotalTime>
  <Words>1658</Words>
  <Application>Microsoft Macintosh PowerPoint</Application>
  <PresentationFormat>Widescreen</PresentationFormat>
  <Paragraphs>342</Paragraphs>
  <Slides>19</Slides>
  <Notes>9</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AmazonEmber</vt:lpstr>
      <vt:lpstr>Aptos</vt:lpstr>
      <vt:lpstr>Aptos Display</vt:lpstr>
      <vt:lpstr>Arial</vt:lpstr>
      <vt:lpstr>Avenir Next LT Pro Light</vt:lpstr>
      <vt:lpstr>Courier New</vt:lpstr>
      <vt:lpstr>Inter</vt:lpstr>
      <vt:lpstr>Nunito</vt:lpstr>
      <vt:lpstr>Rockwell Nova Light</vt:lpstr>
      <vt:lpstr>Söhne</vt:lpstr>
      <vt:lpstr>Wingdings</vt:lpstr>
      <vt:lpstr>LeafVTI</vt:lpstr>
      <vt:lpstr>Office Theme</vt:lpstr>
      <vt:lpstr>MACHINE LEARNING PROJECT 2</vt:lpstr>
      <vt:lpstr>PowerPoint Presentation</vt:lpstr>
      <vt:lpstr>PowerPoint Presentation</vt:lpstr>
      <vt:lpstr>Data augmentation</vt:lpstr>
      <vt:lpstr>PowerPoint Presentation</vt:lpstr>
      <vt:lpstr>Debugging/Optimisation of cnn model</vt:lpstr>
      <vt:lpstr>Xavier Uniform/Normal, Multi-step lr num of epochs = 5&amp;10</vt:lpstr>
      <vt:lpstr>Xavier Uniform /Normal,  EXPONENTIAL lr num of epochs = 10</vt:lpstr>
      <vt:lpstr>kaiming uniform, multistep lr, batch size = 8</vt:lpstr>
      <vt:lpstr>Add more layers  </vt:lpstr>
      <vt:lpstr>Dropout &amp; Batch normalisation </vt:lpstr>
      <vt:lpstr>PowerPoint Presentation</vt:lpstr>
      <vt:lpstr>Weight decay -L2 Regularisation</vt:lpstr>
      <vt:lpstr>PowerPoint Presentation</vt:lpstr>
      <vt:lpstr>Hyper-Parameter tuning –Dropout(0.3), Batch Normalisation, L2 regulariser(0.01), EXP_LR, BATCH_SIZE = 8</vt:lpstr>
      <vt:lpstr>ALEXNET </vt:lpstr>
      <vt:lpstr>REsnet18-Deep Residual learning</vt:lpstr>
      <vt:lpstr>Custom cnn model with gradcam Based Saliency map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Sheshta Ramgoolam</dc:creator>
  <cp:lastModifiedBy>PG-Ramgoolam Sobun, Sheshta</cp:lastModifiedBy>
  <cp:revision>41</cp:revision>
  <dcterms:created xsi:type="dcterms:W3CDTF">2024-04-18T12:13:09Z</dcterms:created>
  <dcterms:modified xsi:type="dcterms:W3CDTF">2024-05-07T01:20:51Z</dcterms:modified>
</cp:coreProperties>
</file>